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2"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nva Sans" panose="020B0604020202020204" charset="0"/>
      <p:regular r:id="rId23"/>
    </p:embeddedFont>
    <p:embeddedFont>
      <p:font typeface="Canva Sans Bold" panose="020B0604020202020204" charset="0"/>
      <p:regular r:id="rId24"/>
    </p:embeddedFont>
    <p:embeddedFont>
      <p:font typeface="Genty San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22" autoAdjust="0"/>
  </p:normalViewPr>
  <p:slideViewPr>
    <p:cSldViewPr>
      <p:cViewPr varScale="1">
        <p:scale>
          <a:sx n="55" d="100"/>
          <a:sy n="55" d="100"/>
        </p:scale>
        <p:origin x="797"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E0E23-32D7-4466-896F-E0E8C4C3EAEF}" type="datetimeFigureOut">
              <a:rPr lang="en-IN" smtClean="0"/>
              <a:t>23-03-2023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7F1BDC-10E4-44DE-A26F-80C155A0B9F9}" type="slidenum">
              <a:rPr lang="en-IN" smtClean="0"/>
              <a:t>‹#›</a:t>
            </a:fld>
            <a:endParaRPr lang="en-IN"/>
          </a:p>
        </p:txBody>
      </p:sp>
    </p:spTree>
    <p:extLst>
      <p:ext uri="{BB962C8B-B14F-4D97-AF65-F5344CB8AC3E}">
        <p14:creationId xmlns:p14="http://schemas.microsoft.com/office/powerpoint/2010/main" val="417444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0.jpe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jpe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jpe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669467" cy="2244594"/>
            <a:chOff x="0" y="0"/>
            <a:chExt cx="2225956" cy="2992791"/>
          </a:xfrm>
        </p:grpSpPr>
        <p:grpSp>
          <p:nvGrpSpPr>
            <p:cNvPr id="3" name="Group 3"/>
            <p:cNvGrpSpPr/>
            <p:nvPr/>
          </p:nvGrpSpPr>
          <p:grpSpPr>
            <a:xfrm>
              <a:off x="0" y="0"/>
              <a:ext cx="2225956" cy="2992791"/>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451324" y="190500"/>
              <a:ext cx="1323308" cy="2611791"/>
            </a:xfrm>
            <a:prstGeom prst="rect">
              <a:avLst/>
            </a:prstGeom>
          </p:spPr>
        </p:pic>
      </p:grpSp>
      <p:pic>
        <p:nvPicPr>
          <p:cNvPr id="7" name="Picture 7"/>
          <p:cNvPicPr>
            <a:picLocks noChangeAspect="1"/>
          </p:cNvPicPr>
          <p:nvPr/>
        </p:nvPicPr>
        <p:blipFill>
          <a:blip r:embed="rId3"/>
          <a:srcRect/>
          <a:stretch>
            <a:fillRect/>
          </a:stretch>
        </p:blipFill>
        <p:spPr>
          <a:xfrm>
            <a:off x="12744850" y="0"/>
            <a:ext cx="5543150" cy="1376317"/>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77497" y="6850546"/>
            <a:ext cx="3482679" cy="1245058"/>
          </a:xfrm>
          <a:prstGeom prst="rect">
            <a:avLst/>
          </a:prstGeom>
        </p:spPr>
      </p:pic>
      <p:pic>
        <p:nvPicPr>
          <p:cNvPr id="9" name="Picture 9"/>
          <p:cNvPicPr>
            <a:picLocks noChangeAspect="1"/>
          </p:cNvPicPr>
          <p:nvPr/>
        </p:nvPicPr>
        <p:blipFill>
          <a:blip r:embed="rId6"/>
          <a:srcRect r="6666"/>
          <a:stretch>
            <a:fillRect/>
          </a:stretch>
        </p:blipFill>
        <p:spPr>
          <a:xfrm>
            <a:off x="1669467" y="5895966"/>
            <a:ext cx="5607495" cy="3154216"/>
          </a:xfrm>
          <a:prstGeom prst="rect">
            <a:avLst/>
          </a:prstGeom>
        </p:spPr>
      </p:pic>
      <p:pic>
        <p:nvPicPr>
          <p:cNvPr id="10" name="Picture 10"/>
          <p:cNvPicPr>
            <a:picLocks noChangeAspect="1"/>
          </p:cNvPicPr>
          <p:nvPr/>
        </p:nvPicPr>
        <p:blipFill>
          <a:blip r:embed="rId7"/>
          <a:srcRect/>
          <a:stretch>
            <a:fillRect/>
          </a:stretch>
        </p:blipFill>
        <p:spPr>
          <a:xfrm>
            <a:off x="11358473" y="5895966"/>
            <a:ext cx="5607495" cy="3154216"/>
          </a:xfrm>
          <a:prstGeom prst="rect">
            <a:avLst/>
          </a:prstGeom>
        </p:spPr>
      </p:pic>
      <p:sp>
        <p:nvSpPr>
          <p:cNvPr id="11" name="TextBox 11"/>
          <p:cNvSpPr txBox="1"/>
          <p:nvPr/>
        </p:nvSpPr>
        <p:spPr>
          <a:xfrm>
            <a:off x="1028700" y="3824195"/>
            <a:ext cx="1623060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An innovative attempt to boost performance</a:t>
            </a:r>
          </a:p>
        </p:txBody>
      </p:sp>
      <p:sp>
        <p:nvSpPr>
          <p:cNvPr id="12" name="TextBox 12"/>
          <p:cNvSpPr txBox="1"/>
          <p:nvPr/>
        </p:nvSpPr>
        <p:spPr>
          <a:xfrm>
            <a:off x="1028700" y="2956783"/>
            <a:ext cx="10881003" cy="962662"/>
          </a:xfrm>
          <a:prstGeom prst="rect">
            <a:avLst/>
          </a:prstGeom>
        </p:spPr>
        <p:txBody>
          <a:bodyPr lIns="0" tIns="0" rIns="0" bIns="0" rtlCol="0" anchor="t">
            <a:spAutoFit/>
          </a:bodyPr>
          <a:lstStyle/>
          <a:p>
            <a:pPr algn="ctr">
              <a:lnSpc>
                <a:spcPts val="7839"/>
              </a:lnSpc>
              <a:spcBef>
                <a:spcPct val="0"/>
              </a:spcBef>
            </a:pPr>
            <a:r>
              <a:rPr lang="en-US" sz="5599">
                <a:solidFill>
                  <a:srgbClr val="000000"/>
                </a:solidFill>
                <a:latin typeface="Genty Sans"/>
              </a:rPr>
              <a:t>The Robotic Charging Challenge</a:t>
            </a:r>
          </a:p>
        </p:txBody>
      </p:sp>
      <p:sp>
        <p:nvSpPr>
          <p:cNvPr id="13" name="TextBox 13"/>
          <p:cNvSpPr txBox="1"/>
          <p:nvPr/>
        </p:nvSpPr>
        <p:spPr>
          <a:xfrm>
            <a:off x="1669467" y="876300"/>
            <a:ext cx="10823819" cy="1279401"/>
          </a:xfrm>
          <a:prstGeom prst="rect">
            <a:avLst/>
          </a:prstGeom>
        </p:spPr>
        <p:txBody>
          <a:bodyPr lIns="0" tIns="0" rIns="0" bIns="0" rtlCol="0" anchor="t">
            <a:spAutoFit/>
          </a:bodyPr>
          <a:lstStyle/>
          <a:p>
            <a:pPr>
              <a:lnSpc>
                <a:spcPts val="10414"/>
              </a:lnSpc>
              <a:spcBef>
                <a:spcPct val="0"/>
              </a:spcBef>
            </a:pPr>
            <a:r>
              <a:rPr lang="en-US" sz="7439">
                <a:solidFill>
                  <a:srgbClr val="000000"/>
                </a:solidFill>
                <a:latin typeface="Genty Sans"/>
              </a:rPr>
              <a:t>INTER IIT Tech Meet 11.0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4"/>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5"/>
          <a:srcRect/>
          <a:stretch>
            <a:fillRect/>
          </a:stretch>
        </p:blipFill>
        <p:spPr>
          <a:xfrm>
            <a:off x="12682330" y="0"/>
            <a:ext cx="5605670" cy="1391841"/>
          </a:xfrm>
          <a:prstGeom prst="rect">
            <a:avLst/>
          </a:prstGeom>
        </p:spPr>
      </p:pic>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5048538" y="4378718"/>
            <a:ext cx="8190924" cy="4607395"/>
          </a:xfrm>
          <a:prstGeom prst="rect">
            <a:avLst/>
          </a:prstGeom>
        </p:spPr>
      </p:pic>
      <p:sp>
        <p:nvSpPr>
          <p:cNvPr id="9" name="TextBox 9"/>
          <p:cNvSpPr txBox="1"/>
          <p:nvPr/>
        </p:nvSpPr>
        <p:spPr>
          <a:xfrm>
            <a:off x="585452" y="1498078"/>
            <a:ext cx="17702548" cy="3452794"/>
          </a:xfrm>
          <a:prstGeom prst="rect">
            <a:avLst/>
          </a:prstGeom>
        </p:spPr>
        <p:txBody>
          <a:bodyPr lIns="0" tIns="0" rIns="0" bIns="0" rtlCol="0" anchor="t">
            <a:spAutoFit/>
          </a:bodyPr>
          <a:lstStyle/>
          <a:p>
            <a:pPr>
              <a:lnSpc>
                <a:spcPts val="5513"/>
              </a:lnSpc>
            </a:pPr>
            <a:r>
              <a:rPr lang="en-US" sz="3938">
                <a:solidFill>
                  <a:srgbClr val="000000"/>
                </a:solidFill>
                <a:latin typeface="Canva Sans Bold"/>
              </a:rPr>
              <a:t>Now, End effector has reached in front of the socket, we carry forward with the latching procedure. </a:t>
            </a:r>
          </a:p>
          <a:p>
            <a:pPr>
              <a:lnSpc>
                <a:spcPts val="5513"/>
              </a:lnSpc>
            </a:pPr>
            <a:r>
              <a:rPr lang="en-US" sz="3938">
                <a:solidFill>
                  <a:srgbClr val="000000"/>
                </a:solidFill>
                <a:latin typeface="Canva Sans Bold"/>
              </a:rPr>
              <a:t>This poses one challenge: </a:t>
            </a:r>
          </a:p>
          <a:p>
            <a:pPr>
              <a:lnSpc>
                <a:spcPts val="5513"/>
              </a:lnSpc>
            </a:pPr>
            <a:r>
              <a:rPr lang="en-US" sz="3938">
                <a:solidFill>
                  <a:srgbClr val="000000"/>
                </a:solidFill>
                <a:latin typeface="Canva Sans Bold"/>
              </a:rPr>
              <a:t>The socket may be tilted along any axis (x, y, z)</a:t>
            </a:r>
          </a:p>
          <a:p>
            <a:pPr>
              <a:lnSpc>
                <a:spcPts val="5513"/>
              </a:lnSpc>
            </a:pPr>
            <a:endParaRPr lang="en-US" sz="3938">
              <a:solidFill>
                <a:srgbClr val="000000"/>
              </a:solidFill>
              <a:latin typeface="Canva Sans Bold"/>
            </a:endParaRPr>
          </a:p>
        </p:txBody>
      </p:sp>
      <p:grpSp>
        <p:nvGrpSpPr>
          <p:cNvPr id="32" name="Group 10">
            <a:extLst>
              <a:ext uri="{FF2B5EF4-FFF2-40B4-BE49-F238E27FC236}">
                <a16:creationId xmlns:a16="http://schemas.microsoft.com/office/drawing/2014/main" id="{5B8BC691-F1FD-4A0D-9F41-08F0A65D61FD}"/>
              </a:ext>
            </a:extLst>
          </p:cNvPr>
          <p:cNvGrpSpPr/>
          <p:nvPr/>
        </p:nvGrpSpPr>
        <p:grpSpPr>
          <a:xfrm>
            <a:off x="0" y="9410700"/>
            <a:ext cx="18288000" cy="878397"/>
            <a:chOff x="0" y="0"/>
            <a:chExt cx="24384000" cy="1734517"/>
          </a:xfrm>
        </p:grpSpPr>
        <p:grpSp>
          <p:nvGrpSpPr>
            <p:cNvPr id="33" name="Group 11">
              <a:extLst>
                <a:ext uri="{FF2B5EF4-FFF2-40B4-BE49-F238E27FC236}">
                  <a16:creationId xmlns:a16="http://schemas.microsoft.com/office/drawing/2014/main" id="{5E54B797-95DF-440F-B6E6-C86BA6CF453A}"/>
                </a:ext>
              </a:extLst>
            </p:cNvPr>
            <p:cNvGrpSpPr/>
            <p:nvPr/>
          </p:nvGrpSpPr>
          <p:grpSpPr>
            <a:xfrm>
              <a:off x="0" y="0"/>
              <a:ext cx="4721231" cy="1734517"/>
              <a:chOff x="0" y="0"/>
              <a:chExt cx="857011" cy="314854"/>
            </a:xfrm>
          </p:grpSpPr>
          <p:sp>
            <p:nvSpPr>
              <p:cNvPr id="52" name="Freeform 12">
                <a:extLst>
                  <a:ext uri="{FF2B5EF4-FFF2-40B4-BE49-F238E27FC236}">
                    <a16:creationId xmlns:a16="http://schemas.microsoft.com/office/drawing/2014/main" id="{1D3B3A85-F111-48DE-AEA0-B7E4E078FA84}"/>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53" name="TextBox 13">
                <a:extLst>
                  <a:ext uri="{FF2B5EF4-FFF2-40B4-BE49-F238E27FC236}">
                    <a16:creationId xmlns:a16="http://schemas.microsoft.com/office/drawing/2014/main" id="{4409062F-1E53-4EBC-9746-37F1BF099A61}"/>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34" name="Group 14">
              <a:extLst>
                <a:ext uri="{FF2B5EF4-FFF2-40B4-BE49-F238E27FC236}">
                  <a16:creationId xmlns:a16="http://schemas.microsoft.com/office/drawing/2014/main" id="{3C40F30B-A1D5-4BBF-B9E1-C31A580A62E3}"/>
                </a:ext>
              </a:extLst>
            </p:cNvPr>
            <p:cNvGrpSpPr/>
            <p:nvPr/>
          </p:nvGrpSpPr>
          <p:grpSpPr>
            <a:xfrm>
              <a:off x="3586169" y="0"/>
              <a:ext cx="4477675" cy="1734517"/>
              <a:chOff x="0" y="0"/>
              <a:chExt cx="812800" cy="314854"/>
            </a:xfrm>
          </p:grpSpPr>
          <p:sp>
            <p:nvSpPr>
              <p:cNvPr id="50" name="Freeform 15">
                <a:extLst>
                  <a:ext uri="{FF2B5EF4-FFF2-40B4-BE49-F238E27FC236}">
                    <a16:creationId xmlns:a16="http://schemas.microsoft.com/office/drawing/2014/main" id="{73AD56EF-20D5-4EFC-9747-045836623E7C}"/>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1" name="TextBox 16">
                <a:extLst>
                  <a:ext uri="{FF2B5EF4-FFF2-40B4-BE49-F238E27FC236}">
                    <a16:creationId xmlns:a16="http://schemas.microsoft.com/office/drawing/2014/main" id="{DC95845D-B85A-4F28-AABC-AF103169517F}"/>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35" name="Group 17">
              <a:extLst>
                <a:ext uri="{FF2B5EF4-FFF2-40B4-BE49-F238E27FC236}">
                  <a16:creationId xmlns:a16="http://schemas.microsoft.com/office/drawing/2014/main" id="{BDEBE3BD-F6EA-4A87-A0B6-477F929CF4D3}"/>
                </a:ext>
              </a:extLst>
            </p:cNvPr>
            <p:cNvGrpSpPr/>
            <p:nvPr/>
          </p:nvGrpSpPr>
          <p:grpSpPr>
            <a:xfrm>
              <a:off x="6938526" y="0"/>
              <a:ext cx="4477675" cy="1734517"/>
              <a:chOff x="0" y="0"/>
              <a:chExt cx="812800" cy="314854"/>
            </a:xfrm>
          </p:grpSpPr>
          <p:sp>
            <p:nvSpPr>
              <p:cNvPr id="48" name="Freeform 18">
                <a:extLst>
                  <a:ext uri="{FF2B5EF4-FFF2-40B4-BE49-F238E27FC236}">
                    <a16:creationId xmlns:a16="http://schemas.microsoft.com/office/drawing/2014/main" id="{5C10DDE1-C634-48C2-88D8-EE453BA2F84E}"/>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9" name="TextBox 19">
                <a:extLst>
                  <a:ext uri="{FF2B5EF4-FFF2-40B4-BE49-F238E27FC236}">
                    <a16:creationId xmlns:a16="http://schemas.microsoft.com/office/drawing/2014/main" id="{B23459C3-B918-4DC8-86A7-E3446581BA6F}"/>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36" name="Group 20">
              <a:extLst>
                <a:ext uri="{FF2B5EF4-FFF2-40B4-BE49-F238E27FC236}">
                  <a16:creationId xmlns:a16="http://schemas.microsoft.com/office/drawing/2014/main" id="{AF9E302D-1B95-4985-90D8-723BED2C8C55}"/>
                </a:ext>
              </a:extLst>
            </p:cNvPr>
            <p:cNvGrpSpPr/>
            <p:nvPr/>
          </p:nvGrpSpPr>
          <p:grpSpPr>
            <a:xfrm>
              <a:off x="10225308" y="0"/>
              <a:ext cx="4477675" cy="1734517"/>
              <a:chOff x="0" y="0"/>
              <a:chExt cx="812800" cy="314854"/>
            </a:xfrm>
          </p:grpSpPr>
          <p:sp>
            <p:nvSpPr>
              <p:cNvPr id="46" name="Freeform 21">
                <a:extLst>
                  <a:ext uri="{FF2B5EF4-FFF2-40B4-BE49-F238E27FC236}">
                    <a16:creationId xmlns:a16="http://schemas.microsoft.com/office/drawing/2014/main" id="{FC6842CD-520E-40D2-B274-9ECA739F9482}"/>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7" name="TextBox 22">
                <a:extLst>
                  <a:ext uri="{FF2B5EF4-FFF2-40B4-BE49-F238E27FC236}">
                    <a16:creationId xmlns:a16="http://schemas.microsoft.com/office/drawing/2014/main" id="{530198B7-15A0-4A5D-9338-245AAD5B8851}"/>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37" name="Group 23">
              <a:extLst>
                <a:ext uri="{FF2B5EF4-FFF2-40B4-BE49-F238E27FC236}">
                  <a16:creationId xmlns:a16="http://schemas.microsoft.com/office/drawing/2014/main" id="{AA93443C-4D36-4A9C-B1BD-27F10ED8C8A0}"/>
                </a:ext>
              </a:extLst>
            </p:cNvPr>
            <p:cNvGrpSpPr/>
            <p:nvPr/>
          </p:nvGrpSpPr>
          <p:grpSpPr>
            <a:xfrm>
              <a:off x="13267186" y="0"/>
              <a:ext cx="4477675" cy="1734517"/>
              <a:chOff x="0" y="0"/>
              <a:chExt cx="812800" cy="314854"/>
            </a:xfrm>
          </p:grpSpPr>
          <p:sp>
            <p:nvSpPr>
              <p:cNvPr id="44" name="Freeform 24">
                <a:extLst>
                  <a:ext uri="{FF2B5EF4-FFF2-40B4-BE49-F238E27FC236}">
                    <a16:creationId xmlns:a16="http://schemas.microsoft.com/office/drawing/2014/main" id="{F30EEA77-2B86-4BF2-A943-65B10A937819}"/>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45" name="TextBox 25">
                <a:extLst>
                  <a:ext uri="{FF2B5EF4-FFF2-40B4-BE49-F238E27FC236}">
                    <a16:creationId xmlns:a16="http://schemas.microsoft.com/office/drawing/2014/main" id="{BE19A146-FD25-4DC0-9A16-9D5625217458}"/>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38" name="Group 26">
              <a:extLst>
                <a:ext uri="{FF2B5EF4-FFF2-40B4-BE49-F238E27FC236}">
                  <a16:creationId xmlns:a16="http://schemas.microsoft.com/office/drawing/2014/main" id="{E1AC33FF-52BF-4144-813A-1DB49A4F11D5}"/>
                </a:ext>
              </a:extLst>
            </p:cNvPr>
            <p:cNvGrpSpPr/>
            <p:nvPr/>
          </p:nvGrpSpPr>
          <p:grpSpPr>
            <a:xfrm>
              <a:off x="16619543" y="0"/>
              <a:ext cx="4477675" cy="1734517"/>
              <a:chOff x="0" y="0"/>
              <a:chExt cx="812800" cy="314854"/>
            </a:xfrm>
          </p:grpSpPr>
          <p:sp>
            <p:nvSpPr>
              <p:cNvPr id="42" name="Freeform 27">
                <a:extLst>
                  <a:ext uri="{FF2B5EF4-FFF2-40B4-BE49-F238E27FC236}">
                    <a16:creationId xmlns:a16="http://schemas.microsoft.com/office/drawing/2014/main" id="{AF393E6E-B371-471D-AF8D-44DB40468FBB}"/>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3" name="TextBox 28">
                <a:extLst>
                  <a:ext uri="{FF2B5EF4-FFF2-40B4-BE49-F238E27FC236}">
                    <a16:creationId xmlns:a16="http://schemas.microsoft.com/office/drawing/2014/main" id="{F6A6F7CF-D3B7-4FDC-81C9-5255F953652B}"/>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Power Consumption</a:t>
                </a:r>
              </a:p>
            </p:txBody>
          </p:sp>
        </p:grpSp>
        <p:grpSp>
          <p:nvGrpSpPr>
            <p:cNvPr id="39" name="Group 29">
              <a:extLst>
                <a:ext uri="{FF2B5EF4-FFF2-40B4-BE49-F238E27FC236}">
                  <a16:creationId xmlns:a16="http://schemas.microsoft.com/office/drawing/2014/main" id="{6997AF49-BEB8-4F77-A8B5-B8C4CA76BCAC}"/>
                </a:ext>
              </a:extLst>
            </p:cNvPr>
            <p:cNvGrpSpPr/>
            <p:nvPr/>
          </p:nvGrpSpPr>
          <p:grpSpPr>
            <a:xfrm>
              <a:off x="19906325" y="0"/>
              <a:ext cx="4477675" cy="1734517"/>
              <a:chOff x="0" y="0"/>
              <a:chExt cx="812800" cy="314854"/>
            </a:xfrm>
          </p:grpSpPr>
          <p:sp>
            <p:nvSpPr>
              <p:cNvPr id="40" name="Freeform 30">
                <a:extLst>
                  <a:ext uri="{FF2B5EF4-FFF2-40B4-BE49-F238E27FC236}">
                    <a16:creationId xmlns:a16="http://schemas.microsoft.com/office/drawing/2014/main" id="{255B4BBD-32D5-4A92-873A-79323C3CA3D6}"/>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1" name="TextBox 31">
                <a:extLst>
                  <a:ext uri="{FF2B5EF4-FFF2-40B4-BE49-F238E27FC236}">
                    <a16:creationId xmlns:a16="http://schemas.microsoft.com/office/drawing/2014/main" id="{6F3C2C9C-E14B-419D-BC4E-8F83628A9ACC}"/>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timing>
    <p:tnLst>
      <p:par>
        <p:cTn id="1" dur="indefinite" restart="never" nodeType="tmRoot">
          <p:childTnLst>
            <p:video>
              <p:cMediaNode vol="0">
                <p:cTn id="2"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3"/>
          <a:srcRect/>
          <a:stretch>
            <a:fillRect/>
          </a:stretch>
        </p:blipFill>
        <p:spPr>
          <a:xfrm>
            <a:off x="12682330" y="0"/>
            <a:ext cx="5605670" cy="1391841"/>
          </a:xfrm>
          <a:prstGeom prst="rect">
            <a:avLst/>
          </a:prstGeom>
        </p:spPr>
      </p:pic>
      <p:pic>
        <p:nvPicPr>
          <p:cNvPr id="8" name="Picture 8"/>
          <p:cNvPicPr>
            <a:picLocks noChangeAspect="1"/>
          </p:cNvPicPr>
          <p:nvPr/>
        </p:nvPicPr>
        <p:blipFill>
          <a:blip r:embed="rId4"/>
          <a:srcRect/>
          <a:stretch>
            <a:fillRect/>
          </a:stretch>
        </p:blipFill>
        <p:spPr>
          <a:xfrm>
            <a:off x="585452" y="4690513"/>
            <a:ext cx="5513707" cy="4135280"/>
          </a:xfrm>
          <a:prstGeom prst="rect">
            <a:avLst/>
          </a:prstGeom>
        </p:spPr>
      </p:pic>
      <p:pic>
        <p:nvPicPr>
          <p:cNvPr id="9" name="Picture 9"/>
          <p:cNvPicPr>
            <a:picLocks noChangeAspect="1"/>
          </p:cNvPicPr>
          <p:nvPr/>
        </p:nvPicPr>
        <p:blipFill>
          <a:blip r:embed="rId5"/>
          <a:srcRect/>
          <a:stretch>
            <a:fillRect/>
          </a:stretch>
        </p:blipFill>
        <p:spPr>
          <a:xfrm>
            <a:off x="6537180" y="4690513"/>
            <a:ext cx="5506365" cy="4135280"/>
          </a:xfrm>
          <a:prstGeom prst="rect">
            <a:avLst/>
          </a:prstGeom>
        </p:spPr>
      </p:pic>
      <p:pic>
        <p:nvPicPr>
          <p:cNvPr id="10" name="Picture 10"/>
          <p:cNvPicPr>
            <a:picLocks noChangeAspect="1"/>
          </p:cNvPicPr>
          <p:nvPr/>
        </p:nvPicPr>
        <p:blipFill>
          <a:blip r:embed="rId6"/>
          <a:srcRect/>
          <a:stretch>
            <a:fillRect/>
          </a:stretch>
        </p:blipFill>
        <p:spPr>
          <a:xfrm>
            <a:off x="12481567" y="4690513"/>
            <a:ext cx="5513707" cy="4135280"/>
          </a:xfrm>
          <a:prstGeom prst="rect">
            <a:avLst/>
          </a:prstGeom>
        </p:spPr>
      </p:pic>
      <p:sp>
        <p:nvSpPr>
          <p:cNvPr id="11" name="TextBox 11"/>
          <p:cNvSpPr txBox="1"/>
          <p:nvPr/>
        </p:nvSpPr>
        <p:spPr>
          <a:xfrm>
            <a:off x="888345" y="1061023"/>
            <a:ext cx="5994678" cy="846386"/>
          </a:xfrm>
          <a:prstGeom prst="rect">
            <a:avLst/>
          </a:prstGeom>
        </p:spPr>
        <p:txBody>
          <a:bodyPr lIns="0" tIns="0" rIns="0" bIns="0" rtlCol="0" anchor="t">
            <a:spAutoFit/>
          </a:bodyPr>
          <a:lstStyle/>
          <a:p>
            <a:pPr algn="ctr">
              <a:lnSpc>
                <a:spcPts val="7279"/>
              </a:lnSpc>
            </a:pPr>
            <a:r>
              <a:rPr lang="en-US" sz="4500" dirty="0">
                <a:solidFill>
                  <a:srgbClr val="000000"/>
                </a:solidFill>
                <a:latin typeface="Genty Sans Bold"/>
              </a:rPr>
              <a:t>Tackling Challenge</a:t>
            </a:r>
          </a:p>
        </p:txBody>
      </p:sp>
      <p:sp>
        <p:nvSpPr>
          <p:cNvPr id="12" name="TextBox 12"/>
          <p:cNvSpPr txBox="1"/>
          <p:nvPr/>
        </p:nvSpPr>
        <p:spPr>
          <a:xfrm>
            <a:off x="292726" y="2162810"/>
            <a:ext cx="17702548" cy="29806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Bold"/>
              </a:rPr>
              <a:t>Rotated around Z-axis:</a:t>
            </a:r>
          </a:p>
          <a:p>
            <a:pPr algn="just">
              <a:lnSpc>
                <a:spcPts val="4759"/>
              </a:lnSpc>
            </a:pPr>
            <a:r>
              <a:rPr lang="en-US" sz="3399">
                <a:solidFill>
                  <a:srgbClr val="000000"/>
                </a:solidFill>
                <a:latin typeface="Canva Sans"/>
              </a:rPr>
              <a:t>We gave a simple approach to this problem. We created some hundreds of datasets of CCS1 and CCS2 ports rotated along z-axis at different angles and trained it on a CNN Network - VGG-16. We achieved a decent accuracy of 84% on the test set.</a:t>
            </a:r>
          </a:p>
          <a:p>
            <a:pPr algn="just">
              <a:lnSpc>
                <a:spcPts val="4759"/>
              </a:lnSpc>
            </a:pPr>
            <a:endParaRPr lang="en-US" sz="3399">
              <a:solidFill>
                <a:srgbClr val="000000"/>
              </a:solidFill>
              <a:latin typeface="Canva Sans"/>
            </a:endParaRPr>
          </a:p>
        </p:txBody>
      </p:sp>
      <p:grpSp>
        <p:nvGrpSpPr>
          <p:cNvPr id="35" name="Group 10">
            <a:extLst>
              <a:ext uri="{FF2B5EF4-FFF2-40B4-BE49-F238E27FC236}">
                <a16:creationId xmlns:a16="http://schemas.microsoft.com/office/drawing/2014/main" id="{818C862F-F544-4EEB-91C2-6AB48D8B65F9}"/>
              </a:ext>
            </a:extLst>
          </p:cNvPr>
          <p:cNvGrpSpPr/>
          <p:nvPr/>
        </p:nvGrpSpPr>
        <p:grpSpPr>
          <a:xfrm>
            <a:off x="0" y="9410700"/>
            <a:ext cx="18288000" cy="878397"/>
            <a:chOff x="0" y="0"/>
            <a:chExt cx="24384000" cy="1734517"/>
          </a:xfrm>
        </p:grpSpPr>
        <p:grpSp>
          <p:nvGrpSpPr>
            <p:cNvPr id="36" name="Group 11">
              <a:extLst>
                <a:ext uri="{FF2B5EF4-FFF2-40B4-BE49-F238E27FC236}">
                  <a16:creationId xmlns:a16="http://schemas.microsoft.com/office/drawing/2014/main" id="{22AC927A-7C3D-4725-B4FD-51DEB911FA0A}"/>
                </a:ext>
              </a:extLst>
            </p:cNvPr>
            <p:cNvGrpSpPr/>
            <p:nvPr/>
          </p:nvGrpSpPr>
          <p:grpSpPr>
            <a:xfrm>
              <a:off x="0" y="0"/>
              <a:ext cx="4721231" cy="1734517"/>
              <a:chOff x="0" y="0"/>
              <a:chExt cx="857011" cy="314854"/>
            </a:xfrm>
          </p:grpSpPr>
          <p:sp>
            <p:nvSpPr>
              <p:cNvPr id="55" name="Freeform 12">
                <a:extLst>
                  <a:ext uri="{FF2B5EF4-FFF2-40B4-BE49-F238E27FC236}">
                    <a16:creationId xmlns:a16="http://schemas.microsoft.com/office/drawing/2014/main" id="{D88FE054-48FD-4CFB-A5F0-3677A394943E}"/>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56" name="TextBox 13">
                <a:extLst>
                  <a:ext uri="{FF2B5EF4-FFF2-40B4-BE49-F238E27FC236}">
                    <a16:creationId xmlns:a16="http://schemas.microsoft.com/office/drawing/2014/main" id="{915103F5-BDEA-4F6E-9303-5F3BB75E3D80}"/>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37" name="Group 14">
              <a:extLst>
                <a:ext uri="{FF2B5EF4-FFF2-40B4-BE49-F238E27FC236}">
                  <a16:creationId xmlns:a16="http://schemas.microsoft.com/office/drawing/2014/main" id="{92A85829-4A16-455B-963D-5CB6A4188037}"/>
                </a:ext>
              </a:extLst>
            </p:cNvPr>
            <p:cNvGrpSpPr/>
            <p:nvPr/>
          </p:nvGrpSpPr>
          <p:grpSpPr>
            <a:xfrm>
              <a:off x="3586169" y="0"/>
              <a:ext cx="4477675" cy="1734517"/>
              <a:chOff x="0" y="0"/>
              <a:chExt cx="812800" cy="314854"/>
            </a:xfrm>
          </p:grpSpPr>
          <p:sp>
            <p:nvSpPr>
              <p:cNvPr id="53" name="Freeform 15">
                <a:extLst>
                  <a:ext uri="{FF2B5EF4-FFF2-40B4-BE49-F238E27FC236}">
                    <a16:creationId xmlns:a16="http://schemas.microsoft.com/office/drawing/2014/main" id="{CDB9749C-5BB0-474F-ABC2-92179D706FD9}"/>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4" name="TextBox 16">
                <a:extLst>
                  <a:ext uri="{FF2B5EF4-FFF2-40B4-BE49-F238E27FC236}">
                    <a16:creationId xmlns:a16="http://schemas.microsoft.com/office/drawing/2014/main" id="{95403710-C911-49DC-BF61-B2F429324889}"/>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38" name="Group 17">
              <a:extLst>
                <a:ext uri="{FF2B5EF4-FFF2-40B4-BE49-F238E27FC236}">
                  <a16:creationId xmlns:a16="http://schemas.microsoft.com/office/drawing/2014/main" id="{1D3C16D5-B2D7-4BBD-ABD4-5D5BD72AB65C}"/>
                </a:ext>
              </a:extLst>
            </p:cNvPr>
            <p:cNvGrpSpPr/>
            <p:nvPr/>
          </p:nvGrpSpPr>
          <p:grpSpPr>
            <a:xfrm>
              <a:off x="6938526" y="0"/>
              <a:ext cx="4477675" cy="1734517"/>
              <a:chOff x="0" y="0"/>
              <a:chExt cx="812800" cy="314854"/>
            </a:xfrm>
          </p:grpSpPr>
          <p:sp>
            <p:nvSpPr>
              <p:cNvPr id="51" name="Freeform 18">
                <a:extLst>
                  <a:ext uri="{FF2B5EF4-FFF2-40B4-BE49-F238E27FC236}">
                    <a16:creationId xmlns:a16="http://schemas.microsoft.com/office/drawing/2014/main" id="{0FE6C3DD-0998-4807-8B83-D3C5E61DD8B9}"/>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2" name="TextBox 19">
                <a:extLst>
                  <a:ext uri="{FF2B5EF4-FFF2-40B4-BE49-F238E27FC236}">
                    <a16:creationId xmlns:a16="http://schemas.microsoft.com/office/drawing/2014/main" id="{21D82462-D07B-469B-B74C-F4F5AC547007}"/>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39" name="Group 20">
              <a:extLst>
                <a:ext uri="{FF2B5EF4-FFF2-40B4-BE49-F238E27FC236}">
                  <a16:creationId xmlns:a16="http://schemas.microsoft.com/office/drawing/2014/main" id="{9FC3A2DA-A1E0-48BB-94B0-3E7D7651ABED}"/>
                </a:ext>
              </a:extLst>
            </p:cNvPr>
            <p:cNvGrpSpPr/>
            <p:nvPr/>
          </p:nvGrpSpPr>
          <p:grpSpPr>
            <a:xfrm>
              <a:off x="10225308" y="0"/>
              <a:ext cx="4477675" cy="1734517"/>
              <a:chOff x="0" y="0"/>
              <a:chExt cx="812800" cy="314854"/>
            </a:xfrm>
          </p:grpSpPr>
          <p:sp>
            <p:nvSpPr>
              <p:cNvPr id="49" name="Freeform 21">
                <a:extLst>
                  <a:ext uri="{FF2B5EF4-FFF2-40B4-BE49-F238E27FC236}">
                    <a16:creationId xmlns:a16="http://schemas.microsoft.com/office/drawing/2014/main" id="{B2F6F8FA-C393-40E9-9002-D4BCDA957A97}"/>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0" name="TextBox 22">
                <a:extLst>
                  <a:ext uri="{FF2B5EF4-FFF2-40B4-BE49-F238E27FC236}">
                    <a16:creationId xmlns:a16="http://schemas.microsoft.com/office/drawing/2014/main" id="{010E98F1-6E30-4AD9-9A28-61361A2972A4}"/>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40" name="Group 23">
              <a:extLst>
                <a:ext uri="{FF2B5EF4-FFF2-40B4-BE49-F238E27FC236}">
                  <a16:creationId xmlns:a16="http://schemas.microsoft.com/office/drawing/2014/main" id="{03B5C154-3015-4A43-931B-9D24D2BAC3E1}"/>
                </a:ext>
              </a:extLst>
            </p:cNvPr>
            <p:cNvGrpSpPr/>
            <p:nvPr/>
          </p:nvGrpSpPr>
          <p:grpSpPr>
            <a:xfrm>
              <a:off x="13267186" y="0"/>
              <a:ext cx="4477675" cy="1734517"/>
              <a:chOff x="0" y="0"/>
              <a:chExt cx="812800" cy="314854"/>
            </a:xfrm>
          </p:grpSpPr>
          <p:sp>
            <p:nvSpPr>
              <p:cNvPr id="47" name="Freeform 24">
                <a:extLst>
                  <a:ext uri="{FF2B5EF4-FFF2-40B4-BE49-F238E27FC236}">
                    <a16:creationId xmlns:a16="http://schemas.microsoft.com/office/drawing/2014/main" id="{4C61F926-4378-447E-B08C-A6222B379626}"/>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48" name="TextBox 25">
                <a:extLst>
                  <a:ext uri="{FF2B5EF4-FFF2-40B4-BE49-F238E27FC236}">
                    <a16:creationId xmlns:a16="http://schemas.microsoft.com/office/drawing/2014/main" id="{3E30DB2B-1646-44A2-B6D4-2EF7DDCEDC84}"/>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41" name="Group 26">
              <a:extLst>
                <a:ext uri="{FF2B5EF4-FFF2-40B4-BE49-F238E27FC236}">
                  <a16:creationId xmlns:a16="http://schemas.microsoft.com/office/drawing/2014/main" id="{8680EAA7-69C0-4913-9ED2-CD89C13688B5}"/>
                </a:ext>
              </a:extLst>
            </p:cNvPr>
            <p:cNvGrpSpPr/>
            <p:nvPr/>
          </p:nvGrpSpPr>
          <p:grpSpPr>
            <a:xfrm>
              <a:off x="16619543" y="0"/>
              <a:ext cx="4477675" cy="1734517"/>
              <a:chOff x="0" y="0"/>
              <a:chExt cx="812800" cy="314854"/>
            </a:xfrm>
          </p:grpSpPr>
          <p:sp>
            <p:nvSpPr>
              <p:cNvPr id="45" name="Freeform 27">
                <a:extLst>
                  <a:ext uri="{FF2B5EF4-FFF2-40B4-BE49-F238E27FC236}">
                    <a16:creationId xmlns:a16="http://schemas.microsoft.com/office/drawing/2014/main" id="{57727BEF-FF93-434C-935B-86A680124C8E}"/>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6" name="TextBox 28">
                <a:extLst>
                  <a:ext uri="{FF2B5EF4-FFF2-40B4-BE49-F238E27FC236}">
                    <a16:creationId xmlns:a16="http://schemas.microsoft.com/office/drawing/2014/main" id="{300E573B-0C9F-4507-B3C6-102408DBAE77}"/>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Power Consumption</a:t>
                </a:r>
              </a:p>
            </p:txBody>
          </p:sp>
        </p:grpSp>
        <p:grpSp>
          <p:nvGrpSpPr>
            <p:cNvPr id="42" name="Group 29">
              <a:extLst>
                <a:ext uri="{FF2B5EF4-FFF2-40B4-BE49-F238E27FC236}">
                  <a16:creationId xmlns:a16="http://schemas.microsoft.com/office/drawing/2014/main" id="{825A9A93-2797-49FC-9F3F-DB52EA55E830}"/>
                </a:ext>
              </a:extLst>
            </p:cNvPr>
            <p:cNvGrpSpPr/>
            <p:nvPr/>
          </p:nvGrpSpPr>
          <p:grpSpPr>
            <a:xfrm>
              <a:off x="19906325" y="0"/>
              <a:ext cx="4477675" cy="1734517"/>
              <a:chOff x="0" y="0"/>
              <a:chExt cx="812800" cy="314854"/>
            </a:xfrm>
          </p:grpSpPr>
          <p:sp>
            <p:nvSpPr>
              <p:cNvPr id="43" name="Freeform 30">
                <a:extLst>
                  <a:ext uri="{FF2B5EF4-FFF2-40B4-BE49-F238E27FC236}">
                    <a16:creationId xmlns:a16="http://schemas.microsoft.com/office/drawing/2014/main" id="{9ED8162E-1766-43A7-8EE4-1911A2BCAC10}"/>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4" name="TextBox 31">
                <a:extLst>
                  <a:ext uri="{FF2B5EF4-FFF2-40B4-BE49-F238E27FC236}">
                    <a16:creationId xmlns:a16="http://schemas.microsoft.com/office/drawing/2014/main" id="{55D1F335-445A-434C-AAA4-7C9D42D27C41}"/>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3"/>
          <a:srcRect/>
          <a:stretch>
            <a:fillRect/>
          </a:stretch>
        </p:blipFill>
        <p:spPr>
          <a:xfrm>
            <a:off x="12682330" y="0"/>
            <a:ext cx="5605670" cy="1391841"/>
          </a:xfrm>
          <a:prstGeom prst="rect">
            <a:avLst/>
          </a:prstGeom>
        </p:spPr>
      </p:pic>
      <p:pic>
        <p:nvPicPr>
          <p:cNvPr id="8" name="Picture 8"/>
          <p:cNvPicPr>
            <a:picLocks noChangeAspect="1"/>
          </p:cNvPicPr>
          <p:nvPr/>
        </p:nvPicPr>
        <p:blipFill>
          <a:blip r:embed="rId4"/>
          <a:srcRect/>
          <a:stretch>
            <a:fillRect/>
          </a:stretch>
        </p:blipFill>
        <p:spPr>
          <a:xfrm>
            <a:off x="1170904" y="1231855"/>
            <a:ext cx="2922834" cy="7081694"/>
          </a:xfrm>
          <a:prstGeom prst="rect">
            <a:avLst/>
          </a:prstGeom>
        </p:spPr>
      </p:pic>
      <p:pic>
        <p:nvPicPr>
          <p:cNvPr id="9" name="Picture 9"/>
          <p:cNvPicPr>
            <a:picLocks noChangeAspect="1"/>
          </p:cNvPicPr>
          <p:nvPr/>
        </p:nvPicPr>
        <p:blipFill>
          <a:blip r:embed="rId5"/>
          <a:srcRect/>
          <a:stretch>
            <a:fillRect/>
          </a:stretch>
        </p:blipFill>
        <p:spPr>
          <a:xfrm>
            <a:off x="4990315" y="1591869"/>
            <a:ext cx="6192365" cy="6116746"/>
          </a:xfrm>
          <a:prstGeom prst="rect">
            <a:avLst/>
          </a:prstGeom>
        </p:spPr>
      </p:pic>
      <p:pic>
        <p:nvPicPr>
          <p:cNvPr id="10" name="Picture 10"/>
          <p:cNvPicPr>
            <a:picLocks noChangeAspect="1"/>
          </p:cNvPicPr>
          <p:nvPr/>
        </p:nvPicPr>
        <p:blipFill>
          <a:blip r:embed="rId6"/>
          <a:srcRect/>
          <a:stretch>
            <a:fillRect/>
          </a:stretch>
        </p:blipFill>
        <p:spPr>
          <a:xfrm>
            <a:off x="12189412" y="1591869"/>
            <a:ext cx="5879424" cy="6007936"/>
          </a:xfrm>
          <a:prstGeom prst="rect">
            <a:avLst/>
          </a:prstGeom>
        </p:spPr>
      </p:pic>
      <p:sp>
        <p:nvSpPr>
          <p:cNvPr id="11" name="TextBox 11"/>
          <p:cNvSpPr txBox="1"/>
          <p:nvPr/>
        </p:nvSpPr>
        <p:spPr>
          <a:xfrm>
            <a:off x="4990315" y="7733159"/>
            <a:ext cx="630252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Training set Accuracy: 97.33%</a:t>
            </a:r>
          </a:p>
        </p:txBody>
      </p:sp>
      <p:sp>
        <p:nvSpPr>
          <p:cNvPr id="12" name="TextBox 12"/>
          <p:cNvSpPr txBox="1"/>
          <p:nvPr/>
        </p:nvSpPr>
        <p:spPr>
          <a:xfrm>
            <a:off x="12682330" y="7733159"/>
            <a:ext cx="489358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Test set Accuracy:  84%</a:t>
            </a:r>
          </a:p>
        </p:txBody>
      </p:sp>
      <p:sp>
        <p:nvSpPr>
          <p:cNvPr id="13" name="TextBox 13"/>
          <p:cNvSpPr txBox="1"/>
          <p:nvPr/>
        </p:nvSpPr>
        <p:spPr>
          <a:xfrm>
            <a:off x="1170904" y="8246874"/>
            <a:ext cx="292283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Annotations</a:t>
            </a:r>
          </a:p>
        </p:txBody>
      </p:sp>
      <p:grpSp>
        <p:nvGrpSpPr>
          <p:cNvPr id="36" name="Group 10">
            <a:extLst>
              <a:ext uri="{FF2B5EF4-FFF2-40B4-BE49-F238E27FC236}">
                <a16:creationId xmlns:a16="http://schemas.microsoft.com/office/drawing/2014/main" id="{B09347CE-925B-4524-9C38-292F3EB24F4C}"/>
              </a:ext>
            </a:extLst>
          </p:cNvPr>
          <p:cNvGrpSpPr/>
          <p:nvPr/>
        </p:nvGrpSpPr>
        <p:grpSpPr>
          <a:xfrm>
            <a:off x="0" y="9410700"/>
            <a:ext cx="18288000" cy="878397"/>
            <a:chOff x="0" y="0"/>
            <a:chExt cx="24384000" cy="1734517"/>
          </a:xfrm>
        </p:grpSpPr>
        <p:grpSp>
          <p:nvGrpSpPr>
            <p:cNvPr id="37" name="Group 11">
              <a:extLst>
                <a:ext uri="{FF2B5EF4-FFF2-40B4-BE49-F238E27FC236}">
                  <a16:creationId xmlns:a16="http://schemas.microsoft.com/office/drawing/2014/main" id="{A9BFA5AE-56F3-4CBF-B754-9911052A3DAE}"/>
                </a:ext>
              </a:extLst>
            </p:cNvPr>
            <p:cNvGrpSpPr/>
            <p:nvPr/>
          </p:nvGrpSpPr>
          <p:grpSpPr>
            <a:xfrm>
              <a:off x="0" y="0"/>
              <a:ext cx="4721231" cy="1734517"/>
              <a:chOff x="0" y="0"/>
              <a:chExt cx="857011" cy="314854"/>
            </a:xfrm>
          </p:grpSpPr>
          <p:sp>
            <p:nvSpPr>
              <p:cNvPr id="56" name="Freeform 12">
                <a:extLst>
                  <a:ext uri="{FF2B5EF4-FFF2-40B4-BE49-F238E27FC236}">
                    <a16:creationId xmlns:a16="http://schemas.microsoft.com/office/drawing/2014/main" id="{48789226-DF4B-4415-ABBE-CDBF6C3814FD}"/>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57" name="TextBox 13">
                <a:extLst>
                  <a:ext uri="{FF2B5EF4-FFF2-40B4-BE49-F238E27FC236}">
                    <a16:creationId xmlns:a16="http://schemas.microsoft.com/office/drawing/2014/main" id="{31D54069-7E82-4524-86A6-D993623418A9}"/>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38" name="Group 14">
              <a:extLst>
                <a:ext uri="{FF2B5EF4-FFF2-40B4-BE49-F238E27FC236}">
                  <a16:creationId xmlns:a16="http://schemas.microsoft.com/office/drawing/2014/main" id="{165346E8-82B3-4AAA-850A-03A94530FAD2}"/>
                </a:ext>
              </a:extLst>
            </p:cNvPr>
            <p:cNvGrpSpPr/>
            <p:nvPr/>
          </p:nvGrpSpPr>
          <p:grpSpPr>
            <a:xfrm>
              <a:off x="3586169" y="0"/>
              <a:ext cx="4477675" cy="1734517"/>
              <a:chOff x="0" y="0"/>
              <a:chExt cx="812800" cy="314854"/>
            </a:xfrm>
          </p:grpSpPr>
          <p:sp>
            <p:nvSpPr>
              <p:cNvPr id="54" name="Freeform 15">
                <a:extLst>
                  <a:ext uri="{FF2B5EF4-FFF2-40B4-BE49-F238E27FC236}">
                    <a16:creationId xmlns:a16="http://schemas.microsoft.com/office/drawing/2014/main" id="{6B8DE6AF-B27C-4BC2-984B-EDC04A6E6A84}"/>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5" name="TextBox 16">
                <a:extLst>
                  <a:ext uri="{FF2B5EF4-FFF2-40B4-BE49-F238E27FC236}">
                    <a16:creationId xmlns:a16="http://schemas.microsoft.com/office/drawing/2014/main" id="{62EACCF4-B61F-42FB-8178-34A8DDE44C95}"/>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39" name="Group 17">
              <a:extLst>
                <a:ext uri="{FF2B5EF4-FFF2-40B4-BE49-F238E27FC236}">
                  <a16:creationId xmlns:a16="http://schemas.microsoft.com/office/drawing/2014/main" id="{7B43034D-66EC-4094-AFF8-3DD2BCD48002}"/>
                </a:ext>
              </a:extLst>
            </p:cNvPr>
            <p:cNvGrpSpPr/>
            <p:nvPr/>
          </p:nvGrpSpPr>
          <p:grpSpPr>
            <a:xfrm>
              <a:off x="6938526" y="0"/>
              <a:ext cx="4477675" cy="1734517"/>
              <a:chOff x="0" y="0"/>
              <a:chExt cx="812800" cy="314854"/>
            </a:xfrm>
          </p:grpSpPr>
          <p:sp>
            <p:nvSpPr>
              <p:cNvPr id="52" name="Freeform 18">
                <a:extLst>
                  <a:ext uri="{FF2B5EF4-FFF2-40B4-BE49-F238E27FC236}">
                    <a16:creationId xmlns:a16="http://schemas.microsoft.com/office/drawing/2014/main" id="{4D4B862C-DB37-4F04-89A8-53CF1AEE7A99}"/>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3" name="TextBox 19">
                <a:extLst>
                  <a:ext uri="{FF2B5EF4-FFF2-40B4-BE49-F238E27FC236}">
                    <a16:creationId xmlns:a16="http://schemas.microsoft.com/office/drawing/2014/main" id="{A9FC7E3E-71E7-4C81-8EBA-1E96A1E9D718}"/>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40" name="Group 20">
              <a:extLst>
                <a:ext uri="{FF2B5EF4-FFF2-40B4-BE49-F238E27FC236}">
                  <a16:creationId xmlns:a16="http://schemas.microsoft.com/office/drawing/2014/main" id="{FACF8E9F-8321-4B47-AD29-2DCF0D355D04}"/>
                </a:ext>
              </a:extLst>
            </p:cNvPr>
            <p:cNvGrpSpPr/>
            <p:nvPr/>
          </p:nvGrpSpPr>
          <p:grpSpPr>
            <a:xfrm>
              <a:off x="10225308" y="0"/>
              <a:ext cx="4477675" cy="1734517"/>
              <a:chOff x="0" y="0"/>
              <a:chExt cx="812800" cy="314854"/>
            </a:xfrm>
          </p:grpSpPr>
          <p:sp>
            <p:nvSpPr>
              <p:cNvPr id="50" name="Freeform 21">
                <a:extLst>
                  <a:ext uri="{FF2B5EF4-FFF2-40B4-BE49-F238E27FC236}">
                    <a16:creationId xmlns:a16="http://schemas.microsoft.com/office/drawing/2014/main" id="{F0BEC612-8297-4E1C-9773-9CECA793FB81}"/>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1" name="TextBox 22">
                <a:extLst>
                  <a:ext uri="{FF2B5EF4-FFF2-40B4-BE49-F238E27FC236}">
                    <a16:creationId xmlns:a16="http://schemas.microsoft.com/office/drawing/2014/main" id="{3DDE20B7-6302-4336-9C9B-1AC844B0FDD3}"/>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41" name="Group 23">
              <a:extLst>
                <a:ext uri="{FF2B5EF4-FFF2-40B4-BE49-F238E27FC236}">
                  <a16:creationId xmlns:a16="http://schemas.microsoft.com/office/drawing/2014/main" id="{407E979A-A560-4962-A53E-AC07FA970BDB}"/>
                </a:ext>
              </a:extLst>
            </p:cNvPr>
            <p:cNvGrpSpPr/>
            <p:nvPr/>
          </p:nvGrpSpPr>
          <p:grpSpPr>
            <a:xfrm>
              <a:off x="13267186" y="0"/>
              <a:ext cx="4477675" cy="1734517"/>
              <a:chOff x="0" y="0"/>
              <a:chExt cx="812800" cy="314854"/>
            </a:xfrm>
          </p:grpSpPr>
          <p:sp>
            <p:nvSpPr>
              <p:cNvPr id="48" name="Freeform 24">
                <a:extLst>
                  <a:ext uri="{FF2B5EF4-FFF2-40B4-BE49-F238E27FC236}">
                    <a16:creationId xmlns:a16="http://schemas.microsoft.com/office/drawing/2014/main" id="{3720DE2A-ECF4-43D7-88ED-DEC423B187A0}"/>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49" name="TextBox 25">
                <a:extLst>
                  <a:ext uri="{FF2B5EF4-FFF2-40B4-BE49-F238E27FC236}">
                    <a16:creationId xmlns:a16="http://schemas.microsoft.com/office/drawing/2014/main" id="{AC197790-A3C1-4881-9941-DB80B6A17D7B}"/>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42" name="Group 26">
              <a:extLst>
                <a:ext uri="{FF2B5EF4-FFF2-40B4-BE49-F238E27FC236}">
                  <a16:creationId xmlns:a16="http://schemas.microsoft.com/office/drawing/2014/main" id="{39494E36-DD8E-4A3D-AB82-C5B067FE89B9}"/>
                </a:ext>
              </a:extLst>
            </p:cNvPr>
            <p:cNvGrpSpPr/>
            <p:nvPr/>
          </p:nvGrpSpPr>
          <p:grpSpPr>
            <a:xfrm>
              <a:off x="16619543" y="0"/>
              <a:ext cx="4477675" cy="1734517"/>
              <a:chOff x="0" y="0"/>
              <a:chExt cx="812800" cy="314854"/>
            </a:xfrm>
          </p:grpSpPr>
          <p:sp>
            <p:nvSpPr>
              <p:cNvPr id="46" name="Freeform 27">
                <a:extLst>
                  <a:ext uri="{FF2B5EF4-FFF2-40B4-BE49-F238E27FC236}">
                    <a16:creationId xmlns:a16="http://schemas.microsoft.com/office/drawing/2014/main" id="{654737DA-31BB-4CBD-8E7C-F64DA2976E0E}"/>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7" name="TextBox 28">
                <a:extLst>
                  <a:ext uri="{FF2B5EF4-FFF2-40B4-BE49-F238E27FC236}">
                    <a16:creationId xmlns:a16="http://schemas.microsoft.com/office/drawing/2014/main" id="{BA4714BC-0160-42D5-8173-379C03A47DD6}"/>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Power Consumption</a:t>
                </a:r>
              </a:p>
            </p:txBody>
          </p:sp>
        </p:grpSp>
        <p:grpSp>
          <p:nvGrpSpPr>
            <p:cNvPr id="43" name="Group 29">
              <a:extLst>
                <a:ext uri="{FF2B5EF4-FFF2-40B4-BE49-F238E27FC236}">
                  <a16:creationId xmlns:a16="http://schemas.microsoft.com/office/drawing/2014/main" id="{1DA67EB0-0039-4A3B-8D08-002B0C4E46A5}"/>
                </a:ext>
              </a:extLst>
            </p:cNvPr>
            <p:cNvGrpSpPr/>
            <p:nvPr/>
          </p:nvGrpSpPr>
          <p:grpSpPr>
            <a:xfrm>
              <a:off x="19906325" y="0"/>
              <a:ext cx="4477675" cy="1734517"/>
              <a:chOff x="0" y="0"/>
              <a:chExt cx="812800" cy="314854"/>
            </a:xfrm>
          </p:grpSpPr>
          <p:sp>
            <p:nvSpPr>
              <p:cNvPr id="44" name="Freeform 30">
                <a:extLst>
                  <a:ext uri="{FF2B5EF4-FFF2-40B4-BE49-F238E27FC236}">
                    <a16:creationId xmlns:a16="http://schemas.microsoft.com/office/drawing/2014/main" id="{F26A3C50-41EF-4838-B6CA-21ABEA96D63E}"/>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5" name="TextBox 31">
                <a:extLst>
                  <a:ext uri="{FF2B5EF4-FFF2-40B4-BE49-F238E27FC236}">
                    <a16:creationId xmlns:a16="http://schemas.microsoft.com/office/drawing/2014/main" id="{9C38E93C-DA6A-4CCC-A85F-82ECD939788F}"/>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3"/>
          <a:srcRect/>
          <a:stretch>
            <a:fillRect/>
          </a:stretch>
        </p:blipFill>
        <p:spPr>
          <a:xfrm>
            <a:off x="12682330" y="0"/>
            <a:ext cx="5605670" cy="1391841"/>
          </a:xfrm>
          <a:prstGeom prst="rect">
            <a:avLst/>
          </a:prstGeom>
        </p:spPr>
      </p:pic>
      <p:sp>
        <p:nvSpPr>
          <p:cNvPr id="8" name="TextBox 8"/>
          <p:cNvSpPr txBox="1"/>
          <p:nvPr/>
        </p:nvSpPr>
        <p:spPr>
          <a:xfrm>
            <a:off x="240478" y="1507603"/>
            <a:ext cx="18047522" cy="35807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Bold"/>
              </a:rPr>
              <a:t>Rotated around X, Y axis:</a:t>
            </a:r>
          </a:p>
          <a:p>
            <a:pPr algn="just">
              <a:lnSpc>
                <a:spcPts val="4759"/>
              </a:lnSpc>
            </a:pPr>
            <a:r>
              <a:rPr lang="en-US" sz="3399">
                <a:solidFill>
                  <a:srgbClr val="000000"/>
                </a:solidFill>
                <a:latin typeface="Canva Sans"/>
              </a:rPr>
              <a:t>A very simple approach to this problem could be using an RGBD camera. But that poses two challenges:</a:t>
            </a:r>
          </a:p>
          <a:p>
            <a:pPr marL="734059" lvl="1" indent="-367030" algn="just">
              <a:lnSpc>
                <a:spcPts val="4759"/>
              </a:lnSpc>
              <a:buFont typeface="Arial"/>
              <a:buChar char="•"/>
            </a:pPr>
            <a:r>
              <a:rPr lang="en-US" sz="3399">
                <a:solidFill>
                  <a:srgbClr val="000000"/>
                </a:solidFill>
                <a:latin typeface="Canva Sans"/>
              </a:rPr>
              <a:t>The cost of production will go high as RGBD cameras are expensive.</a:t>
            </a:r>
          </a:p>
          <a:p>
            <a:pPr marL="734059" lvl="1" indent="-367030" algn="just">
              <a:lnSpc>
                <a:spcPts val="4759"/>
              </a:lnSpc>
              <a:buFont typeface="Arial"/>
              <a:buChar char="•"/>
            </a:pPr>
            <a:r>
              <a:rPr lang="en-US" sz="3399">
                <a:solidFill>
                  <a:srgbClr val="000000"/>
                </a:solidFill>
                <a:latin typeface="Canva Sans"/>
              </a:rPr>
              <a:t>Mounting it on the wire or the end effector would be a challenging task.</a:t>
            </a:r>
          </a:p>
          <a:p>
            <a:pPr algn="just">
              <a:lnSpc>
                <a:spcPts val="4759"/>
              </a:lnSpc>
            </a:pPr>
            <a:endParaRPr lang="en-US" sz="3399">
              <a:solidFill>
                <a:srgbClr val="000000"/>
              </a:solidFill>
              <a:latin typeface="Canva Sans"/>
            </a:endParaRPr>
          </a:p>
        </p:txBody>
      </p:sp>
      <p:sp>
        <p:nvSpPr>
          <p:cNvPr id="9" name="TextBox 9"/>
          <p:cNvSpPr txBox="1"/>
          <p:nvPr/>
        </p:nvSpPr>
        <p:spPr>
          <a:xfrm>
            <a:off x="585452" y="5202668"/>
            <a:ext cx="12752070" cy="1180465"/>
          </a:xfrm>
          <a:prstGeom prst="rect">
            <a:avLst/>
          </a:prstGeom>
        </p:spPr>
        <p:txBody>
          <a:bodyPr lIns="0" tIns="0" rIns="0" bIns="0" rtlCol="0" anchor="t">
            <a:spAutoFit/>
          </a:bodyPr>
          <a:lstStyle/>
          <a:p>
            <a:pPr>
              <a:lnSpc>
                <a:spcPts val="4759"/>
              </a:lnSpc>
            </a:pPr>
            <a:r>
              <a:rPr lang="en-US" sz="3399">
                <a:solidFill>
                  <a:srgbClr val="000000"/>
                </a:solidFill>
                <a:latin typeface="Canva Sans"/>
              </a:rPr>
              <a:t> Our Approach: </a:t>
            </a:r>
            <a:r>
              <a:rPr lang="en-US" sz="3399">
                <a:solidFill>
                  <a:srgbClr val="000000"/>
                </a:solidFill>
                <a:latin typeface="Canva Sans Bold"/>
              </a:rPr>
              <a:t>Monocular Depth Estimation</a:t>
            </a:r>
          </a:p>
          <a:p>
            <a:pPr>
              <a:lnSpc>
                <a:spcPts val="4759"/>
              </a:lnSpc>
            </a:pPr>
            <a:r>
              <a:rPr lang="en-US" sz="3399">
                <a:solidFill>
                  <a:srgbClr val="000000"/>
                </a:solidFill>
                <a:latin typeface="Canva Sans"/>
              </a:rPr>
              <a:t> It can be implemented with the help of a simple RGB camera.</a:t>
            </a:r>
          </a:p>
        </p:txBody>
      </p:sp>
      <p:sp>
        <p:nvSpPr>
          <p:cNvPr id="10" name="TextBox 10"/>
          <p:cNvSpPr txBox="1"/>
          <p:nvPr/>
        </p:nvSpPr>
        <p:spPr>
          <a:xfrm>
            <a:off x="120239" y="7061053"/>
            <a:ext cx="17379549"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Monocular Depth Estimation</a:t>
            </a:r>
            <a:r>
              <a:rPr lang="en-US" sz="3399">
                <a:solidFill>
                  <a:srgbClr val="000000"/>
                </a:solidFill>
                <a:latin typeface="Canva Sans"/>
              </a:rPr>
              <a:t> is the task of estimating the depth value (distance relative to the camera) of each pixel given a single (monocular) RGB image.</a:t>
            </a:r>
          </a:p>
        </p:txBody>
      </p:sp>
      <p:grpSp>
        <p:nvGrpSpPr>
          <p:cNvPr id="33" name="Group 10">
            <a:extLst>
              <a:ext uri="{FF2B5EF4-FFF2-40B4-BE49-F238E27FC236}">
                <a16:creationId xmlns:a16="http://schemas.microsoft.com/office/drawing/2014/main" id="{1A5F7581-05BC-4135-91AE-15F9BD1AC890}"/>
              </a:ext>
            </a:extLst>
          </p:cNvPr>
          <p:cNvGrpSpPr/>
          <p:nvPr/>
        </p:nvGrpSpPr>
        <p:grpSpPr>
          <a:xfrm>
            <a:off x="0" y="9410700"/>
            <a:ext cx="18288000" cy="878397"/>
            <a:chOff x="0" y="0"/>
            <a:chExt cx="24384000" cy="1734517"/>
          </a:xfrm>
        </p:grpSpPr>
        <p:grpSp>
          <p:nvGrpSpPr>
            <p:cNvPr id="34" name="Group 11">
              <a:extLst>
                <a:ext uri="{FF2B5EF4-FFF2-40B4-BE49-F238E27FC236}">
                  <a16:creationId xmlns:a16="http://schemas.microsoft.com/office/drawing/2014/main" id="{FEAB35B3-7EB5-4CB4-88F6-0CA35B8B77A7}"/>
                </a:ext>
              </a:extLst>
            </p:cNvPr>
            <p:cNvGrpSpPr/>
            <p:nvPr/>
          </p:nvGrpSpPr>
          <p:grpSpPr>
            <a:xfrm>
              <a:off x="0" y="0"/>
              <a:ext cx="4721231" cy="1734517"/>
              <a:chOff x="0" y="0"/>
              <a:chExt cx="857011" cy="314854"/>
            </a:xfrm>
          </p:grpSpPr>
          <p:sp>
            <p:nvSpPr>
              <p:cNvPr id="53" name="Freeform 12">
                <a:extLst>
                  <a:ext uri="{FF2B5EF4-FFF2-40B4-BE49-F238E27FC236}">
                    <a16:creationId xmlns:a16="http://schemas.microsoft.com/office/drawing/2014/main" id="{1912E7F2-8A3F-4085-8D60-5BADD4BD03B9}"/>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54" name="TextBox 13">
                <a:extLst>
                  <a:ext uri="{FF2B5EF4-FFF2-40B4-BE49-F238E27FC236}">
                    <a16:creationId xmlns:a16="http://schemas.microsoft.com/office/drawing/2014/main" id="{BDBA3B90-5560-46FD-9AFE-4081FCE98FA2}"/>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35" name="Group 14">
              <a:extLst>
                <a:ext uri="{FF2B5EF4-FFF2-40B4-BE49-F238E27FC236}">
                  <a16:creationId xmlns:a16="http://schemas.microsoft.com/office/drawing/2014/main" id="{DCB332DA-723D-4850-98F1-F46C77556B81}"/>
                </a:ext>
              </a:extLst>
            </p:cNvPr>
            <p:cNvGrpSpPr/>
            <p:nvPr/>
          </p:nvGrpSpPr>
          <p:grpSpPr>
            <a:xfrm>
              <a:off x="3586169" y="0"/>
              <a:ext cx="4477675" cy="1734517"/>
              <a:chOff x="0" y="0"/>
              <a:chExt cx="812800" cy="314854"/>
            </a:xfrm>
          </p:grpSpPr>
          <p:sp>
            <p:nvSpPr>
              <p:cNvPr id="51" name="Freeform 15">
                <a:extLst>
                  <a:ext uri="{FF2B5EF4-FFF2-40B4-BE49-F238E27FC236}">
                    <a16:creationId xmlns:a16="http://schemas.microsoft.com/office/drawing/2014/main" id="{63C27730-DA99-494E-B37B-19911FD139BD}"/>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2" name="TextBox 16">
                <a:extLst>
                  <a:ext uri="{FF2B5EF4-FFF2-40B4-BE49-F238E27FC236}">
                    <a16:creationId xmlns:a16="http://schemas.microsoft.com/office/drawing/2014/main" id="{6B00503E-AE31-4824-9021-342529A58C18}"/>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36" name="Group 17">
              <a:extLst>
                <a:ext uri="{FF2B5EF4-FFF2-40B4-BE49-F238E27FC236}">
                  <a16:creationId xmlns:a16="http://schemas.microsoft.com/office/drawing/2014/main" id="{9C46596B-9BED-4E20-8802-CAEDDC5F1FD1}"/>
                </a:ext>
              </a:extLst>
            </p:cNvPr>
            <p:cNvGrpSpPr/>
            <p:nvPr/>
          </p:nvGrpSpPr>
          <p:grpSpPr>
            <a:xfrm>
              <a:off x="6938526" y="0"/>
              <a:ext cx="4477675" cy="1734517"/>
              <a:chOff x="0" y="0"/>
              <a:chExt cx="812800" cy="314854"/>
            </a:xfrm>
          </p:grpSpPr>
          <p:sp>
            <p:nvSpPr>
              <p:cNvPr id="49" name="Freeform 18">
                <a:extLst>
                  <a:ext uri="{FF2B5EF4-FFF2-40B4-BE49-F238E27FC236}">
                    <a16:creationId xmlns:a16="http://schemas.microsoft.com/office/drawing/2014/main" id="{EAC9B4E9-6E89-4D3B-9650-035BAF414054}"/>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0" name="TextBox 19">
                <a:extLst>
                  <a:ext uri="{FF2B5EF4-FFF2-40B4-BE49-F238E27FC236}">
                    <a16:creationId xmlns:a16="http://schemas.microsoft.com/office/drawing/2014/main" id="{3FF21B83-476F-4EF8-B2D5-46D7CDC56FD2}"/>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37" name="Group 20">
              <a:extLst>
                <a:ext uri="{FF2B5EF4-FFF2-40B4-BE49-F238E27FC236}">
                  <a16:creationId xmlns:a16="http://schemas.microsoft.com/office/drawing/2014/main" id="{DF38C525-3D2E-4265-B6CC-E91BE6366319}"/>
                </a:ext>
              </a:extLst>
            </p:cNvPr>
            <p:cNvGrpSpPr/>
            <p:nvPr/>
          </p:nvGrpSpPr>
          <p:grpSpPr>
            <a:xfrm>
              <a:off x="10225308" y="0"/>
              <a:ext cx="4477675" cy="1734517"/>
              <a:chOff x="0" y="0"/>
              <a:chExt cx="812800" cy="314854"/>
            </a:xfrm>
          </p:grpSpPr>
          <p:sp>
            <p:nvSpPr>
              <p:cNvPr id="47" name="Freeform 21">
                <a:extLst>
                  <a:ext uri="{FF2B5EF4-FFF2-40B4-BE49-F238E27FC236}">
                    <a16:creationId xmlns:a16="http://schemas.microsoft.com/office/drawing/2014/main" id="{B9794283-72B2-4BFA-922C-9FFD1AD6A9B8}"/>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8" name="TextBox 22">
                <a:extLst>
                  <a:ext uri="{FF2B5EF4-FFF2-40B4-BE49-F238E27FC236}">
                    <a16:creationId xmlns:a16="http://schemas.microsoft.com/office/drawing/2014/main" id="{EED9A841-0F41-4E36-A72B-BD8656855018}"/>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38" name="Group 23">
              <a:extLst>
                <a:ext uri="{FF2B5EF4-FFF2-40B4-BE49-F238E27FC236}">
                  <a16:creationId xmlns:a16="http://schemas.microsoft.com/office/drawing/2014/main" id="{308A51FA-1B7D-47B6-BDD8-420BD0D6E91F}"/>
                </a:ext>
              </a:extLst>
            </p:cNvPr>
            <p:cNvGrpSpPr/>
            <p:nvPr/>
          </p:nvGrpSpPr>
          <p:grpSpPr>
            <a:xfrm>
              <a:off x="13267186" y="0"/>
              <a:ext cx="4477675" cy="1734517"/>
              <a:chOff x="0" y="0"/>
              <a:chExt cx="812800" cy="314854"/>
            </a:xfrm>
          </p:grpSpPr>
          <p:sp>
            <p:nvSpPr>
              <p:cNvPr id="45" name="Freeform 24">
                <a:extLst>
                  <a:ext uri="{FF2B5EF4-FFF2-40B4-BE49-F238E27FC236}">
                    <a16:creationId xmlns:a16="http://schemas.microsoft.com/office/drawing/2014/main" id="{30016099-0716-42D7-9F7D-4789AB8C35CB}"/>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46" name="TextBox 25">
                <a:extLst>
                  <a:ext uri="{FF2B5EF4-FFF2-40B4-BE49-F238E27FC236}">
                    <a16:creationId xmlns:a16="http://schemas.microsoft.com/office/drawing/2014/main" id="{0F676257-18E7-4386-86F2-E76C2B686469}"/>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39" name="Group 26">
              <a:extLst>
                <a:ext uri="{FF2B5EF4-FFF2-40B4-BE49-F238E27FC236}">
                  <a16:creationId xmlns:a16="http://schemas.microsoft.com/office/drawing/2014/main" id="{D6B3F416-0B02-4DDF-A0D9-04DC52C02437}"/>
                </a:ext>
              </a:extLst>
            </p:cNvPr>
            <p:cNvGrpSpPr/>
            <p:nvPr/>
          </p:nvGrpSpPr>
          <p:grpSpPr>
            <a:xfrm>
              <a:off x="16619543" y="0"/>
              <a:ext cx="4477675" cy="1734517"/>
              <a:chOff x="0" y="0"/>
              <a:chExt cx="812800" cy="314854"/>
            </a:xfrm>
          </p:grpSpPr>
          <p:sp>
            <p:nvSpPr>
              <p:cNvPr id="43" name="Freeform 27">
                <a:extLst>
                  <a:ext uri="{FF2B5EF4-FFF2-40B4-BE49-F238E27FC236}">
                    <a16:creationId xmlns:a16="http://schemas.microsoft.com/office/drawing/2014/main" id="{731D022C-D959-4243-9C99-038404DFE916}"/>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4" name="TextBox 28">
                <a:extLst>
                  <a:ext uri="{FF2B5EF4-FFF2-40B4-BE49-F238E27FC236}">
                    <a16:creationId xmlns:a16="http://schemas.microsoft.com/office/drawing/2014/main" id="{AD5FBE25-BA9F-4F58-9EE2-D4FC5EEB14C3}"/>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Power Consumption</a:t>
                </a:r>
              </a:p>
            </p:txBody>
          </p:sp>
        </p:grpSp>
        <p:grpSp>
          <p:nvGrpSpPr>
            <p:cNvPr id="40" name="Group 29">
              <a:extLst>
                <a:ext uri="{FF2B5EF4-FFF2-40B4-BE49-F238E27FC236}">
                  <a16:creationId xmlns:a16="http://schemas.microsoft.com/office/drawing/2014/main" id="{1A14B368-4EE0-463B-A284-0E667323B809}"/>
                </a:ext>
              </a:extLst>
            </p:cNvPr>
            <p:cNvGrpSpPr/>
            <p:nvPr/>
          </p:nvGrpSpPr>
          <p:grpSpPr>
            <a:xfrm>
              <a:off x="19906325" y="0"/>
              <a:ext cx="4477675" cy="1734517"/>
              <a:chOff x="0" y="0"/>
              <a:chExt cx="812800" cy="314854"/>
            </a:xfrm>
          </p:grpSpPr>
          <p:sp>
            <p:nvSpPr>
              <p:cNvPr id="41" name="Freeform 30">
                <a:extLst>
                  <a:ext uri="{FF2B5EF4-FFF2-40B4-BE49-F238E27FC236}">
                    <a16:creationId xmlns:a16="http://schemas.microsoft.com/office/drawing/2014/main" id="{28BDFDDE-0865-431F-8CA9-C4616B29BE71}"/>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2" name="TextBox 31">
                <a:extLst>
                  <a:ext uri="{FF2B5EF4-FFF2-40B4-BE49-F238E27FC236}">
                    <a16:creationId xmlns:a16="http://schemas.microsoft.com/office/drawing/2014/main" id="{4D6404F9-0242-4306-A496-E06F10A1F110}"/>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3"/>
          <a:srcRect/>
          <a:stretch>
            <a:fillRect/>
          </a:stretch>
        </p:blipFill>
        <p:spPr>
          <a:xfrm>
            <a:off x="12682330" y="0"/>
            <a:ext cx="5605670" cy="1391841"/>
          </a:xfrm>
          <a:prstGeom prst="rect">
            <a:avLst/>
          </a:prstGeom>
        </p:spPr>
      </p:pic>
      <p:pic>
        <p:nvPicPr>
          <p:cNvPr id="8" name="Picture 8"/>
          <p:cNvPicPr>
            <a:picLocks noChangeAspect="1"/>
          </p:cNvPicPr>
          <p:nvPr/>
        </p:nvPicPr>
        <p:blipFill>
          <a:blip r:embed="rId4"/>
          <a:srcRect/>
          <a:stretch>
            <a:fillRect/>
          </a:stretch>
        </p:blipFill>
        <p:spPr>
          <a:xfrm>
            <a:off x="1170904" y="2629154"/>
            <a:ext cx="6356958" cy="6356958"/>
          </a:xfrm>
          <a:prstGeom prst="rect">
            <a:avLst/>
          </a:prstGeom>
        </p:spPr>
      </p:pic>
      <p:pic>
        <p:nvPicPr>
          <p:cNvPr id="9" name="Picture 9"/>
          <p:cNvPicPr>
            <a:picLocks noChangeAspect="1"/>
          </p:cNvPicPr>
          <p:nvPr/>
        </p:nvPicPr>
        <p:blipFill>
          <a:blip r:embed="rId5"/>
          <a:srcRect/>
          <a:stretch>
            <a:fillRect/>
          </a:stretch>
        </p:blipFill>
        <p:spPr>
          <a:xfrm>
            <a:off x="9582359" y="2821970"/>
            <a:ext cx="7961767" cy="5971326"/>
          </a:xfrm>
          <a:prstGeom prst="rect">
            <a:avLst/>
          </a:prstGeom>
        </p:spPr>
      </p:pic>
      <p:sp>
        <p:nvSpPr>
          <p:cNvPr id="10" name="TextBox 10"/>
          <p:cNvSpPr txBox="1"/>
          <p:nvPr/>
        </p:nvSpPr>
        <p:spPr>
          <a:xfrm>
            <a:off x="5392625" y="5484101"/>
            <a:ext cx="635695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===&gt;</a:t>
            </a:r>
          </a:p>
        </p:txBody>
      </p:sp>
      <p:sp>
        <p:nvSpPr>
          <p:cNvPr id="11" name="TextBox 11"/>
          <p:cNvSpPr txBox="1"/>
          <p:nvPr/>
        </p:nvSpPr>
        <p:spPr>
          <a:xfrm>
            <a:off x="828768" y="591145"/>
            <a:ext cx="11670602" cy="1787204"/>
          </a:xfrm>
          <a:prstGeom prst="rect">
            <a:avLst/>
          </a:prstGeom>
        </p:spPr>
        <p:txBody>
          <a:bodyPr lIns="0" tIns="0" rIns="0" bIns="0" rtlCol="0" anchor="t">
            <a:spAutoFit/>
          </a:bodyPr>
          <a:lstStyle/>
          <a:p>
            <a:pPr algn="ctr">
              <a:lnSpc>
                <a:spcPts val="7138"/>
              </a:lnSpc>
            </a:pPr>
            <a:r>
              <a:rPr lang="en-US" sz="5098">
                <a:solidFill>
                  <a:srgbClr val="000000"/>
                </a:solidFill>
                <a:latin typeface="Canva Sans Bold"/>
              </a:rPr>
              <a:t>Applying Monocular Dept Estimation on plugs..</a:t>
            </a:r>
          </a:p>
        </p:txBody>
      </p:sp>
      <p:grpSp>
        <p:nvGrpSpPr>
          <p:cNvPr id="34" name="Group 10">
            <a:extLst>
              <a:ext uri="{FF2B5EF4-FFF2-40B4-BE49-F238E27FC236}">
                <a16:creationId xmlns:a16="http://schemas.microsoft.com/office/drawing/2014/main" id="{E05FF70B-4F6F-4713-B338-B51E7A909FE2}"/>
              </a:ext>
            </a:extLst>
          </p:cNvPr>
          <p:cNvGrpSpPr/>
          <p:nvPr/>
        </p:nvGrpSpPr>
        <p:grpSpPr>
          <a:xfrm>
            <a:off x="0" y="9410700"/>
            <a:ext cx="18288000" cy="878397"/>
            <a:chOff x="0" y="0"/>
            <a:chExt cx="24384000" cy="1734517"/>
          </a:xfrm>
        </p:grpSpPr>
        <p:grpSp>
          <p:nvGrpSpPr>
            <p:cNvPr id="35" name="Group 11">
              <a:extLst>
                <a:ext uri="{FF2B5EF4-FFF2-40B4-BE49-F238E27FC236}">
                  <a16:creationId xmlns:a16="http://schemas.microsoft.com/office/drawing/2014/main" id="{0A8E10B5-38CF-461A-A50D-DCC50D7A04F1}"/>
                </a:ext>
              </a:extLst>
            </p:cNvPr>
            <p:cNvGrpSpPr/>
            <p:nvPr/>
          </p:nvGrpSpPr>
          <p:grpSpPr>
            <a:xfrm>
              <a:off x="0" y="0"/>
              <a:ext cx="4721231" cy="1734517"/>
              <a:chOff x="0" y="0"/>
              <a:chExt cx="857011" cy="314854"/>
            </a:xfrm>
          </p:grpSpPr>
          <p:sp>
            <p:nvSpPr>
              <p:cNvPr id="54" name="Freeform 12">
                <a:extLst>
                  <a:ext uri="{FF2B5EF4-FFF2-40B4-BE49-F238E27FC236}">
                    <a16:creationId xmlns:a16="http://schemas.microsoft.com/office/drawing/2014/main" id="{584A9AD7-A4AD-4D30-854F-A182B8340CD3}"/>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55" name="TextBox 13">
                <a:extLst>
                  <a:ext uri="{FF2B5EF4-FFF2-40B4-BE49-F238E27FC236}">
                    <a16:creationId xmlns:a16="http://schemas.microsoft.com/office/drawing/2014/main" id="{0F238212-9749-43B5-9297-531610A589EF}"/>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36" name="Group 14">
              <a:extLst>
                <a:ext uri="{FF2B5EF4-FFF2-40B4-BE49-F238E27FC236}">
                  <a16:creationId xmlns:a16="http://schemas.microsoft.com/office/drawing/2014/main" id="{930366F9-BD43-46CF-A62C-53EB33A4B42F}"/>
                </a:ext>
              </a:extLst>
            </p:cNvPr>
            <p:cNvGrpSpPr/>
            <p:nvPr/>
          </p:nvGrpSpPr>
          <p:grpSpPr>
            <a:xfrm>
              <a:off x="3586169" y="0"/>
              <a:ext cx="4477675" cy="1734517"/>
              <a:chOff x="0" y="0"/>
              <a:chExt cx="812800" cy="314854"/>
            </a:xfrm>
          </p:grpSpPr>
          <p:sp>
            <p:nvSpPr>
              <p:cNvPr id="52" name="Freeform 15">
                <a:extLst>
                  <a:ext uri="{FF2B5EF4-FFF2-40B4-BE49-F238E27FC236}">
                    <a16:creationId xmlns:a16="http://schemas.microsoft.com/office/drawing/2014/main" id="{8DB44FB8-F802-42A3-8E48-7C1C45A794D0}"/>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3" name="TextBox 16">
                <a:extLst>
                  <a:ext uri="{FF2B5EF4-FFF2-40B4-BE49-F238E27FC236}">
                    <a16:creationId xmlns:a16="http://schemas.microsoft.com/office/drawing/2014/main" id="{5FD74121-8FFB-46E8-B716-9AD953C73894}"/>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37" name="Group 17">
              <a:extLst>
                <a:ext uri="{FF2B5EF4-FFF2-40B4-BE49-F238E27FC236}">
                  <a16:creationId xmlns:a16="http://schemas.microsoft.com/office/drawing/2014/main" id="{442184DF-C5A5-4BEE-B202-3CFE71C8D384}"/>
                </a:ext>
              </a:extLst>
            </p:cNvPr>
            <p:cNvGrpSpPr/>
            <p:nvPr/>
          </p:nvGrpSpPr>
          <p:grpSpPr>
            <a:xfrm>
              <a:off x="6938526" y="0"/>
              <a:ext cx="4477675" cy="1734517"/>
              <a:chOff x="0" y="0"/>
              <a:chExt cx="812800" cy="314854"/>
            </a:xfrm>
          </p:grpSpPr>
          <p:sp>
            <p:nvSpPr>
              <p:cNvPr id="50" name="Freeform 18">
                <a:extLst>
                  <a:ext uri="{FF2B5EF4-FFF2-40B4-BE49-F238E27FC236}">
                    <a16:creationId xmlns:a16="http://schemas.microsoft.com/office/drawing/2014/main" id="{C99115F8-AC75-459E-96AF-AFC33CEB3030}"/>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1" name="TextBox 19">
                <a:extLst>
                  <a:ext uri="{FF2B5EF4-FFF2-40B4-BE49-F238E27FC236}">
                    <a16:creationId xmlns:a16="http://schemas.microsoft.com/office/drawing/2014/main" id="{34860C0C-AAC0-4EBF-A719-27FD690907DB}"/>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38" name="Group 20">
              <a:extLst>
                <a:ext uri="{FF2B5EF4-FFF2-40B4-BE49-F238E27FC236}">
                  <a16:creationId xmlns:a16="http://schemas.microsoft.com/office/drawing/2014/main" id="{2DCFB1FB-8EB0-482C-9FC8-6835AE65CD50}"/>
                </a:ext>
              </a:extLst>
            </p:cNvPr>
            <p:cNvGrpSpPr/>
            <p:nvPr/>
          </p:nvGrpSpPr>
          <p:grpSpPr>
            <a:xfrm>
              <a:off x="10225308" y="0"/>
              <a:ext cx="4477675" cy="1734517"/>
              <a:chOff x="0" y="0"/>
              <a:chExt cx="812800" cy="314854"/>
            </a:xfrm>
          </p:grpSpPr>
          <p:sp>
            <p:nvSpPr>
              <p:cNvPr id="48" name="Freeform 21">
                <a:extLst>
                  <a:ext uri="{FF2B5EF4-FFF2-40B4-BE49-F238E27FC236}">
                    <a16:creationId xmlns:a16="http://schemas.microsoft.com/office/drawing/2014/main" id="{64032F06-9BB0-4D26-802C-0C0A57414F05}"/>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9" name="TextBox 22">
                <a:extLst>
                  <a:ext uri="{FF2B5EF4-FFF2-40B4-BE49-F238E27FC236}">
                    <a16:creationId xmlns:a16="http://schemas.microsoft.com/office/drawing/2014/main" id="{027B9D20-A486-4626-B3AA-C6CF3CF0747D}"/>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39" name="Group 23">
              <a:extLst>
                <a:ext uri="{FF2B5EF4-FFF2-40B4-BE49-F238E27FC236}">
                  <a16:creationId xmlns:a16="http://schemas.microsoft.com/office/drawing/2014/main" id="{DBB9BB84-A4C9-4130-83FD-884EF4708C67}"/>
                </a:ext>
              </a:extLst>
            </p:cNvPr>
            <p:cNvGrpSpPr/>
            <p:nvPr/>
          </p:nvGrpSpPr>
          <p:grpSpPr>
            <a:xfrm>
              <a:off x="13267186" y="0"/>
              <a:ext cx="4477675" cy="1734517"/>
              <a:chOff x="0" y="0"/>
              <a:chExt cx="812800" cy="314854"/>
            </a:xfrm>
          </p:grpSpPr>
          <p:sp>
            <p:nvSpPr>
              <p:cNvPr id="46" name="Freeform 24">
                <a:extLst>
                  <a:ext uri="{FF2B5EF4-FFF2-40B4-BE49-F238E27FC236}">
                    <a16:creationId xmlns:a16="http://schemas.microsoft.com/office/drawing/2014/main" id="{FCFD21D9-9245-48B6-89EB-660AE4C97BBE}"/>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47" name="TextBox 25">
                <a:extLst>
                  <a:ext uri="{FF2B5EF4-FFF2-40B4-BE49-F238E27FC236}">
                    <a16:creationId xmlns:a16="http://schemas.microsoft.com/office/drawing/2014/main" id="{1D074787-C697-4967-A6A1-0CDC62719F1F}"/>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40" name="Group 26">
              <a:extLst>
                <a:ext uri="{FF2B5EF4-FFF2-40B4-BE49-F238E27FC236}">
                  <a16:creationId xmlns:a16="http://schemas.microsoft.com/office/drawing/2014/main" id="{AC6E1708-0BE5-437D-B851-BC3EB0E7A119}"/>
                </a:ext>
              </a:extLst>
            </p:cNvPr>
            <p:cNvGrpSpPr/>
            <p:nvPr/>
          </p:nvGrpSpPr>
          <p:grpSpPr>
            <a:xfrm>
              <a:off x="16619543" y="0"/>
              <a:ext cx="4477675" cy="1734517"/>
              <a:chOff x="0" y="0"/>
              <a:chExt cx="812800" cy="314854"/>
            </a:xfrm>
          </p:grpSpPr>
          <p:sp>
            <p:nvSpPr>
              <p:cNvPr id="44" name="Freeform 27">
                <a:extLst>
                  <a:ext uri="{FF2B5EF4-FFF2-40B4-BE49-F238E27FC236}">
                    <a16:creationId xmlns:a16="http://schemas.microsoft.com/office/drawing/2014/main" id="{FDA4347A-9A79-4C00-8854-C31305541438}"/>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5" name="TextBox 28">
                <a:extLst>
                  <a:ext uri="{FF2B5EF4-FFF2-40B4-BE49-F238E27FC236}">
                    <a16:creationId xmlns:a16="http://schemas.microsoft.com/office/drawing/2014/main" id="{BDC5EE0C-B4FB-4CE4-8075-504D3E60202C}"/>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Power Consumption</a:t>
                </a:r>
              </a:p>
            </p:txBody>
          </p:sp>
        </p:grpSp>
        <p:grpSp>
          <p:nvGrpSpPr>
            <p:cNvPr id="41" name="Group 29">
              <a:extLst>
                <a:ext uri="{FF2B5EF4-FFF2-40B4-BE49-F238E27FC236}">
                  <a16:creationId xmlns:a16="http://schemas.microsoft.com/office/drawing/2014/main" id="{BC8377C5-2480-4330-9EFC-C0C3172E21EA}"/>
                </a:ext>
              </a:extLst>
            </p:cNvPr>
            <p:cNvGrpSpPr/>
            <p:nvPr/>
          </p:nvGrpSpPr>
          <p:grpSpPr>
            <a:xfrm>
              <a:off x="19906325" y="0"/>
              <a:ext cx="4477675" cy="1734517"/>
              <a:chOff x="0" y="0"/>
              <a:chExt cx="812800" cy="314854"/>
            </a:xfrm>
          </p:grpSpPr>
          <p:sp>
            <p:nvSpPr>
              <p:cNvPr id="42" name="Freeform 30">
                <a:extLst>
                  <a:ext uri="{FF2B5EF4-FFF2-40B4-BE49-F238E27FC236}">
                    <a16:creationId xmlns:a16="http://schemas.microsoft.com/office/drawing/2014/main" id="{3F76C105-0F1E-4D5C-A927-A395FF321687}"/>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3" name="TextBox 31">
                <a:extLst>
                  <a:ext uri="{FF2B5EF4-FFF2-40B4-BE49-F238E27FC236}">
                    <a16:creationId xmlns:a16="http://schemas.microsoft.com/office/drawing/2014/main" id="{BCE0387E-DA69-4512-ABDC-490360DB21DD}"/>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3"/>
          <a:srcRect/>
          <a:stretch>
            <a:fillRect/>
          </a:stretch>
        </p:blipFill>
        <p:spPr>
          <a:xfrm>
            <a:off x="12682330" y="0"/>
            <a:ext cx="5605670" cy="1391841"/>
          </a:xfrm>
          <a:prstGeom prst="rect">
            <a:avLst/>
          </a:prstGeom>
        </p:spPr>
      </p:pic>
      <p:pic>
        <p:nvPicPr>
          <p:cNvPr id="8" name="Picture 8"/>
          <p:cNvPicPr>
            <a:picLocks noChangeAspect="1"/>
          </p:cNvPicPr>
          <p:nvPr/>
        </p:nvPicPr>
        <p:blipFill>
          <a:blip r:embed="rId4"/>
          <a:srcRect/>
          <a:stretch>
            <a:fillRect/>
          </a:stretch>
        </p:blipFill>
        <p:spPr>
          <a:xfrm>
            <a:off x="1170904" y="3702086"/>
            <a:ext cx="6765131" cy="5073848"/>
          </a:xfrm>
          <a:prstGeom prst="rect">
            <a:avLst/>
          </a:prstGeom>
        </p:spPr>
      </p:pic>
      <p:pic>
        <p:nvPicPr>
          <p:cNvPr id="9" name="Picture 9"/>
          <p:cNvPicPr>
            <a:picLocks noChangeAspect="1"/>
          </p:cNvPicPr>
          <p:nvPr/>
        </p:nvPicPr>
        <p:blipFill>
          <a:blip r:embed="rId5"/>
          <a:srcRect/>
          <a:stretch>
            <a:fillRect/>
          </a:stretch>
        </p:blipFill>
        <p:spPr>
          <a:xfrm>
            <a:off x="9705115" y="3702086"/>
            <a:ext cx="7032446" cy="5073848"/>
          </a:xfrm>
          <a:prstGeom prst="rect">
            <a:avLst/>
          </a:prstGeom>
        </p:spPr>
      </p:pic>
      <p:sp>
        <p:nvSpPr>
          <p:cNvPr id="10" name="TextBox 10"/>
          <p:cNvSpPr txBox="1"/>
          <p:nvPr/>
        </p:nvSpPr>
        <p:spPr>
          <a:xfrm>
            <a:off x="231457" y="1693757"/>
            <a:ext cx="18056543" cy="238061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a:rPr>
              <a:t>The </a:t>
            </a:r>
            <a:r>
              <a:rPr lang="en-US" sz="3399">
                <a:solidFill>
                  <a:srgbClr val="000000"/>
                </a:solidFill>
                <a:latin typeface="Canva Sans Bold"/>
              </a:rPr>
              <a:t>value difference</a:t>
            </a:r>
            <a:r>
              <a:rPr lang="en-US" sz="3399">
                <a:solidFill>
                  <a:srgbClr val="000000"/>
                </a:solidFill>
                <a:latin typeface="Canva Sans"/>
              </a:rPr>
              <a:t> between the pixels of the top and bottom can be used to calculate Δz which when divided by bounding box length (transformed) will give the angle by which the End effector should rotate along the x-axis.</a:t>
            </a:r>
          </a:p>
          <a:p>
            <a:pPr algn="just">
              <a:lnSpc>
                <a:spcPts val="4759"/>
              </a:lnSpc>
            </a:pPr>
            <a:endParaRPr lang="en-US" sz="3399">
              <a:solidFill>
                <a:srgbClr val="000000"/>
              </a:solidFill>
              <a:latin typeface="Canva Sans"/>
            </a:endParaRPr>
          </a:p>
        </p:txBody>
      </p:sp>
      <p:grpSp>
        <p:nvGrpSpPr>
          <p:cNvPr id="33" name="Group 10">
            <a:extLst>
              <a:ext uri="{FF2B5EF4-FFF2-40B4-BE49-F238E27FC236}">
                <a16:creationId xmlns:a16="http://schemas.microsoft.com/office/drawing/2014/main" id="{4CB2076A-49EF-42BF-894F-777067144EF9}"/>
              </a:ext>
            </a:extLst>
          </p:cNvPr>
          <p:cNvGrpSpPr/>
          <p:nvPr/>
        </p:nvGrpSpPr>
        <p:grpSpPr>
          <a:xfrm>
            <a:off x="0" y="9410700"/>
            <a:ext cx="18288000" cy="878397"/>
            <a:chOff x="0" y="0"/>
            <a:chExt cx="24384000" cy="1734517"/>
          </a:xfrm>
        </p:grpSpPr>
        <p:grpSp>
          <p:nvGrpSpPr>
            <p:cNvPr id="34" name="Group 11">
              <a:extLst>
                <a:ext uri="{FF2B5EF4-FFF2-40B4-BE49-F238E27FC236}">
                  <a16:creationId xmlns:a16="http://schemas.microsoft.com/office/drawing/2014/main" id="{D46D067B-D275-4BFA-88D0-116DF638574B}"/>
                </a:ext>
              </a:extLst>
            </p:cNvPr>
            <p:cNvGrpSpPr/>
            <p:nvPr/>
          </p:nvGrpSpPr>
          <p:grpSpPr>
            <a:xfrm>
              <a:off x="0" y="0"/>
              <a:ext cx="4721231" cy="1734517"/>
              <a:chOff x="0" y="0"/>
              <a:chExt cx="857011" cy="314854"/>
            </a:xfrm>
          </p:grpSpPr>
          <p:sp>
            <p:nvSpPr>
              <p:cNvPr id="53" name="Freeform 12">
                <a:extLst>
                  <a:ext uri="{FF2B5EF4-FFF2-40B4-BE49-F238E27FC236}">
                    <a16:creationId xmlns:a16="http://schemas.microsoft.com/office/drawing/2014/main" id="{903E384A-89D7-4E1C-B2FC-8A990AF8E2D5}"/>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54" name="TextBox 13">
                <a:extLst>
                  <a:ext uri="{FF2B5EF4-FFF2-40B4-BE49-F238E27FC236}">
                    <a16:creationId xmlns:a16="http://schemas.microsoft.com/office/drawing/2014/main" id="{CACA7E6E-8702-42BB-A3AF-4F3DA697CD79}"/>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35" name="Group 14">
              <a:extLst>
                <a:ext uri="{FF2B5EF4-FFF2-40B4-BE49-F238E27FC236}">
                  <a16:creationId xmlns:a16="http://schemas.microsoft.com/office/drawing/2014/main" id="{BDEFC684-A944-4828-8D60-7CBC70EB014F}"/>
                </a:ext>
              </a:extLst>
            </p:cNvPr>
            <p:cNvGrpSpPr/>
            <p:nvPr/>
          </p:nvGrpSpPr>
          <p:grpSpPr>
            <a:xfrm>
              <a:off x="3586169" y="0"/>
              <a:ext cx="4477675" cy="1734517"/>
              <a:chOff x="0" y="0"/>
              <a:chExt cx="812800" cy="314854"/>
            </a:xfrm>
          </p:grpSpPr>
          <p:sp>
            <p:nvSpPr>
              <p:cNvPr id="51" name="Freeform 15">
                <a:extLst>
                  <a:ext uri="{FF2B5EF4-FFF2-40B4-BE49-F238E27FC236}">
                    <a16:creationId xmlns:a16="http://schemas.microsoft.com/office/drawing/2014/main" id="{AB94EAEF-1FA5-4790-86DB-568EE3B6BA11}"/>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2" name="TextBox 16">
                <a:extLst>
                  <a:ext uri="{FF2B5EF4-FFF2-40B4-BE49-F238E27FC236}">
                    <a16:creationId xmlns:a16="http://schemas.microsoft.com/office/drawing/2014/main" id="{E3FC0AD6-FE83-4FC1-B503-E936AD158F87}"/>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36" name="Group 17">
              <a:extLst>
                <a:ext uri="{FF2B5EF4-FFF2-40B4-BE49-F238E27FC236}">
                  <a16:creationId xmlns:a16="http://schemas.microsoft.com/office/drawing/2014/main" id="{8DE37B8C-45EB-45E5-A2E2-7A814DF17C3D}"/>
                </a:ext>
              </a:extLst>
            </p:cNvPr>
            <p:cNvGrpSpPr/>
            <p:nvPr/>
          </p:nvGrpSpPr>
          <p:grpSpPr>
            <a:xfrm>
              <a:off x="6938526" y="0"/>
              <a:ext cx="4477675" cy="1734517"/>
              <a:chOff x="0" y="0"/>
              <a:chExt cx="812800" cy="314854"/>
            </a:xfrm>
          </p:grpSpPr>
          <p:sp>
            <p:nvSpPr>
              <p:cNvPr id="49" name="Freeform 18">
                <a:extLst>
                  <a:ext uri="{FF2B5EF4-FFF2-40B4-BE49-F238E27FC236}">
                    <a16:creationId xmlns:a16="http://schemas.microsoft.com/office/drawing/2014/main" id="{DA169E40-701D-4B0A-890A-83E43B141A1A}"/>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0" name="TextBox 19">
                <a:extLst>
                  <a:ext uri="{FF2B5EF4-FFF2-40B4-BE49-F238E27FC236}">
                    <a16:creationId xmlns:a16="http://schemas.microsoft.com/office/drawing/2014/main" id="{26AE0F1D-824D-4FF2-B1DF-624749168F92}"/>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37" name="Group 20">
              <a:extLst>
                <a:ext uri="{FF2B5EF4-FFF2-40B4-BE49-F238E27FC236}">
                  <a16:creationId xmlns:a16="http://schemas.microsoft.com/office/drawing/2014/main" id="{BC8377D3-CDFD-44C2-9F60-6834C713C2D5}"/>
                </a:ext>
              </a:extLst>
            </p:cNvPr>
            <p:cNvGrpSpPr/>
            <p:nvPr/>
          </p:nvGrpSpPr>
          <p:grpSpPr>
            <a:xfrm>
              <a:off x="10225308" y="0"/>
              <a:ext cx="4477675" cy="1734517"/>
              <a:chOff x="0" y="0"/>
              <a:chExt cx="812800" cy="314854"/>
            </a:xfrm>
          </p:grpSpPr>
          <p:sp>
            <p:nvSpPr>
              <p:cNvPr id="47" name="Freeform 21">
                <a:extLst>
                  <a:ext uri="{FF2B5EF4-FFF2-40B4-BE49-F238E27FC236}">
                    <a16:creationId xmlns:a16="http://schemas.microsoft.com/office/drawing/2014/main" id="{4355B0F1-A285-4C2D-9D89-6CE319CD8D6A}"/>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8" name="TextBox 22">
                <a:extLst>
                  <a:ext uri="{FF2B5EF4-FFF2-40B4-BE49-F238E27FC236}">
                    <a16:creationId xmlns:a16="http://schemas.microsoft.com/office/drawing/2014/main" id="{AE74EBF6-C443-4EF7-9003-1431C3329B0A}"/>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38" name="Group 23">
              <a:extLst>
                <a:ext uri="{FF2B5EF4-FFF2-40B4-BE49-F238E27FC236}">
                  <a16:creationId xmlns:a16="http://schemas.microsoft.com/office/drawing/2014/main" id="{7A71800B-262A-49A5-AE7B-6A0A36B2D1D0}"/>
                </a:ext>
              </a:extLst>
            </p:cNvPr>
            <p:cNvGrpSpPr/>
            <p:nvPr/>
          </p:nvGrpSpPr>
          <p:grpSpPr>
            <a:xfrm>
              <a:off x="13267186" y="0"/>
              <a:ext cx="4477675" cy="1734517"/>
              <a:chOff x="0" y="0"/>
              <a:chExt cx="812800" cy="314854"/>
            </a:xfrm>
          </p:grpSpPr>
          <p:sp>
            <p:nvSpPr>
              <p:cNvPr id="45" name="Freeform 24">
                <a:extLst>
                  <a:ext uri="{FF2B5EF4-FFF2-40B4-BE49-F238E27FC236}">
                    <a16:creationId xmlns:a16="http://schemas.microsoft.com/office/drawing/2014/main" id="{EA5B3EE6-4E5A-4BBE-9D5E-9A1B05573B5C}"/>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46" name="TextBox 25">
                <a:extLst>
                  <a:ext uri="{FF2B5EF4-FFF2-40B4-BE49-F238E27FC236}">
                    <a16:creationId xmlns:a16="http://schemas.microsoft.com/office/drawing/2014/main" id="{F78057E3-2CB9-41AA-991F-BCEAFCB0BF72}"/>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39" name="Group 26">
              <a:extLst>
                <a:ext uri="{FF2B5EF4-FFF2-40B4-BE49-F238E27FC236}">
                  <a16:creationId xmlns:a16="http://schemas.microsoft.com/office/drawing/2014/main" id="{93419F86-69DD-4C54-B888-AD22B2E62A6F}"/>
                </a:ext>
              </a:extLst>
            </p:cNvPr>
            <p:cNvGrpSpPr/>
            <p:nvPr/>
          </p:nvGrpSpPr>
          <p:grpSpPr>
            <a:xfrm>
              <a:off x="16619543" y="0"/>
              <a:ext cx="4477675" cy="1734517"/>
              <a:chOff x="0" y="0"/>
              <a:chExt cx="812800" cy="314854"/>
            </a:xfrm>
          </p:grpSpPr>
          <p:sp>
            <p:nvSpPr>
              <p:cNvPr id="43" name="Freeform 27">
                <a:extLst>
                  <a:ext uri="{FF2B5EF4-FFF2-40B4-BE49-F238E27FC236}">
                    <a16:creationId xmlns:a16="http://schemas.microsoft.com/office/drawing/2014/main" id="{4DB4D5FC-4FA4-43B6-8A54-7588DAA8A297}"/>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4" name="TextBox 28">
                <a:extLst>
                  <a:ext uri="{FF2B5EF4-FFF2-40B4-BE49-F238E27FC236}">
                    <a16:creationId xmlns:a16="http://schemas.microsoft.com/office/drawing/2014/main" id="{59F8FE29-2882-4553-8F61-8E222E4FC5F8}"/>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Power Consumption</a:t>
                </a:r>
              </a:p>
            </p:txBody>
          </p:sp>
        </p:grpSp>
        <p:grpSp>
          <p:nvGrpSpPr>
            <p:cNvPr id="40" name="Group 29">
              <a:extLst>
                <a:ext uri="{FF2B5EF4-FFF2-40B4-BE49-F238E27FC236}">
                  <a16:creationId xmlns:a16="http://schemas.microsoft.com/office/drawing/2014/main" id="{DAD2B3A1-3B35-4500-841B-D631F7855B32}"/>
                </a:ext>
              </a:extLst>
            </p:cNvPr>
            <p:cNvGrpSpPr/>
            <p:nvPr/>
          </p:nvGrpSpPr>
          <p:grpSpPr>
            <a:xfrm>
              <a:off x="19906325" y="0"/>
              <a:ext cx="4477675" cy="1734517"/>
              <a:chOff x="0" y="0"/>
              <a:chExt cx="812800" cy="314854"/>
            </a:xfrm>
          </p:grpSpPr>
          <p:sp>
            <p:nvSpPr>
              <p:cNvPr id="41" name="Freeform 30">
                <a:extLst>
                  <a:ext uri="{FF2B5EF4-FFF2-40B4-BE49-F238E27FC236}">
                    <a16:creationId xmlns:a16="http://schemas.microsoft.com/office/drawing/2014/main" id="{25ABE4B7-E785-4DC8-9E59-C2DFBE1BD3C0}"/>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2" name="TextBox 31">
                <a:extLst>
                  <a:ext uri="{FF2B5EF4-FFF2-40B4-BE49-F238E27FC236}">
                    <a16:creationId xmlns:a16="http://schemas.microsoft.com/office/drawing/2014/main" id="{6FEBD9F0-ADCE-4B4D-AD15-AA6893C40A3E}"/>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3"/>
          <a:srcRect/>
          <a:stretch>
            <a:fillRect/>
          </a:stretch>
        </p:blipFill>
        <p:spPr>
          <a:xfrm>
            <a:off x="12682330" y="0"/>
            <a:ext cx="5605670" cy="1391841"/>
          </a:xfrm>
          <a:prstGeom prst="rect">
            <a:avLst/>
          </a:prstGeom>
        </p:spPr>
      </p:pic>
      <p:grpSp>
        <p:nvGrpSpPr>
          <p:cNvPr id="8" name="Group 8"/>
          <p:cNvGrpSpPr/>
          <p:nvPr/>
        </p:nvGrpSpPr>
        <p:grpSpPr>
          <a:xfrm>
            <a:off x="0" y="9182100"/>
            <a:ext cx="18288000" cy="1329378"/>
            <a:chOff x="0" y="-300723"/>
            <a:chExt cx="24384000" cy="2448731"/>
          </a:xfrm>
        </p:grpSpPr>
        <p:grpSp>
          <p:nvGrpSpPr>
            <p:cNvPr id="9" name="Group 9"/>
            <p:cNvGrpSpPr/>
            <p:nvPr/>
          </p:nvGrpSpPr>
          <p:grpSpPr>
            <a:xfrm>
              <a:off x="0" y="0"/>
              <a:ext cx="4721231" cy="1734517"/>
              <a:chOff x="0" y="0"/>
              <a:chExt cx="857011" cy="314854"/>
            </a:xfrm>
          </p:grpSpPr>
          <p:sp>
            <p:nvSpPr>
              <p:cNvPr id="10" name="Freeform 10"/>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11" name="TextBox 11"/>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12" name="Group 12"/>
            <p:cNvGrpSpPr/>
            <p:nvPr/>
          </p:nvGrpSpPr>
          <p:grpSpPr>
            <a:xfrm>
              <a:off x="3586169" y="0"/>
              <a:ext cx="4477675" cy="1734517"/>
              <a:chOff x="0" y="0"/>
              <a:chExt cx="812800" cy="314854"/>
            </a:xfrm>
          </p:grpSpPr>
          <p:sp>
            <p:nvSpPr>
              <p:cNvPr id="13" name="Freeform 13"/>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14" name="TextBox 14"/>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15" name="Group 15"/>
            <p:cNvGrpSpPr/>
            <p:nvPr/>
          </p:nvGrpSpPr>
          <p:grpSpPr>
            <a:xfrm>
              <a:off x="6938526" y="0"/>
              <a:ext cx="4477675" cy="1734517"/>
              <a:chOff x="0" y="0"/>
              <a:chExt cx="812800" cy="314854"/>
            </a:xfrm>
          </p:grpSpPr>
          <p:sp>
            <p:nvSpPr>
              <p:cNvPr id="16" name="Freeform 16"/>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17" name="TextBox 17"/>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18" name="Group 18"/>
            <p:cNvGrpSpPr/>
            <p:nvPr/>
          </p:nvGrpSpPr>
          <p:grpSpPr>
            <a:xfrm>
              <a:off x="10225308" y="0"/>
              <a:ext cx="4477675" cy="1734517"/>
              <a:chOff x="0" y="0"/>
              <a:chExt cx="812800" cy="314854"/>
            </a:xfrm>
          </p:grpSpPr>
          <p:sp>
            <p:nvSpPr>
              <p:cNvPr id="19" name="Freeform 19"/>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20" name="TextBox 20"/>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21" name="Group 21"/>
            <p:cNvGrpSpPr/>
            <p:nvPr/>
          </p:nvGrpSpPr>
          <p:grpSpPr>
            <a:xfrm>
              <a:off x="13267186" y="0"/>
              <a:ext cx="4477675" cy="1734517"/>
              <a:chOff x="0" y="0"/>
              <a:chExt cx="812800" cy="314854"/>
            </a:xfrm>
          </p:grpSpPr>
          <p:sp>
            <p:nvSpPr>
              <p:cNvPr id="22" name="Freeform 22"/>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23" name="TextBox 23"/>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Computer Vision Aid</a:t>
                </a:r>
              </a:p>
            </p:txBody>
          </p:sp>
        </p:grpSp>
        <p:grpSp>
          <p:nvGrpSpPr>
            <p:cNvPr id="24" name="Group 24"/>
            <p:cNvGrpSpPr/>
            <p:nvPr/>
          </p:nvGrpSpPr>
          <p:grpSpPr>
            <a:xfrm>
              <a:off x="16619543" y="-300723"/>
              <a:ext cx="4477675" cy="2448731"/>
              <a:chOff x="0" y="-54588"/>
              <a:chExt cx="812800" cy="444500"/>
            </a:xfrm>
          </p:grpSpPr>
          <p:sp>
            <p:nvSpPr>
              <p:cNvPr id="25" name="Freeform 25"/>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26" name="TextBox 26"/>
              <p:cNvSpPr txBox="1"/>
              <p:nvPr/>
            </p:nvSpPr>
            <p:spPr>
              <a:xfrm>
                <a:off x="118436" y="-54588"/>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Power Consumption</a:t>
                </a:r>
              </a:p>
            </p:txBody>
          </p:sp>
        </p:grpSp>
        <p:grpSp>
          <p:nvGrpSpPr>
            <p:cNvPr id="27" name="Group 27"/>
            <p:cNvGrpSpPr/>
            <p:nvPr/>
          </p:nvGrpSpPr>
          <p:grpSpPr>
            <a:xfrm>
              <a:off x="19906325" y="0"/>
              <a:ext cx="4477675" cy="1734517"/>
              <a:chOff x="0" y="0"/>
              <a:chExt cx="812800" cy="314854"/>
            </a:xfrm>
          </p:grpSpPr>
          <p:sp>
            <p:nvSpPr>
              <p:cNvPr id="28" name="Freeform 28"/>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p:spPr>
          </p:sp>
          <p:sp>
            <p:nvSpPr>
              <p:cNvPr id="29" name="TextBox 29"/>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000000"/>
                    </a:solidFill>
                    <a:latin typeface="Canva Sans"/>
                  </a:rPr>
                  <a:t>Conclusion</a:t>
                </a:r>
              </a:p>
            </p:txBody>
          </p:sp>
        </p:grpSp>
      </p:grpSp>
      <p:pic>
        <p:nvPicPr>
          <p:cNvPr id="30" name="Picture 30"/>
          <p:cNvPicPr>
            <a:picLocks noChangeAspect="1"/>
          </p:cNvPicPr>
          <p:nvPr/>
        </p:nvPicPr>
        <p:blipFill>
          <a:blip r:embed="rId4"/>
          <a:srcRect b="23406"/>
          <a:stretch>
            <a:fillRect/>
          </a:stretch>
        </p:blipFill>
        <p:spPr>
          <a:xfrm>
            <a:off x="10722354" y="1674727"/>
            <a:ext cx="6881343" cy="7028500"/>
          </a:xfrm>
          <a:prstGeom prst="rect">
            <a:avLst/>
          </a:prstGeom>
        </p:spPr>
      </p:pic>
      <p:sp>
        <p:nvSpPr>
          <p:cNvPr id="31" name="TextBox 31"/>
          <p:cNvSpPr txBox="1"/>
          <p:nvPr/>
        </p:nvSpPr>
        <p:spPr>
          <a:xfrm>
            <a:off x="1494663" y="1073580"/>
            <a:ext cx="3500586" cy="896620"/>
          </a:xfrm>
          <a:prstGeom prst="rect">
            <a:avLst/>
          </a:prstGeom>
        </p:spPr>
        <p:txBody>
          <a:bodyPr lIns="0" tIns="0" rIns="0" bIns="0" rtlCol="0" anchor="t">
            <a:spAutoFit/>
          </a:bodyPr>
          <a:lstStyle/>
          <a:p>
            <a:pPr algn="ctr">
              <a:lnSpc>
                <a:spcPts val="7279"/>
              </a:lnSpc>
            </a:pPr>
            <a:r>
              <a:rPr lang="en-US" sz="5199">
                <a:solidFill>
                  <a:srgbClr val="000000"/>
                </a:solidFill>
                <a:latin typeface="Genty Sans Bold"/>
              </a:rPr>
              <a:t>Conclusion</a:t>
            </a:r>
          </a:p>
        </p:txBody>
      </p:sp>
      <p:sp>
        <p:nvSpPr>
          <p:cNvPr id="32" name="TextBox 32"/>
          <p:cNvSpPr txBox="1"/>
          <p:nvPr/>
        </p:nvSpPr>
        <p:spPr>
          <a:xfrm>
            <a:off x="1494663" y="2612331"/>
            <a:ext cx="8521943" cy="4780915"/>
          </a:xfrm>
          <a:prstGeom prst="rect">
            <a:avLst/>
          </a:prstGeom>
        </p:spPr>
        <p:txBody>
          <a:bodyPr lIns="0" tIns="0" rIns="0" bIns="0" rtlCol="0" anchor="t">
            <a:spAutoFit/>
          </a:bodyPr>
          <a:lstStyle/>
          <a:p>
            <a:pPr algn="just">
              <a:lnSpc>
                <a:spcPts val="4759"/>
              </a:lnSpc>
            </a:pPr>
            <a:r>
              <a:rPr lang="en-US" sz="3399">
                <a:solidFill>
                  <a:srgbClr val="000000"/>
                </a:solidFill>
                <a:latin typeface="Canva Sans"/>
              </a:rPr>
              <a:t>Hence, we propose an end-to-end solution to the problem with innovative design and robust vision algorithms.</a:t>
            </a:r>
          </a:p>
          <a:p>
            <a:pPr algn="just">
              <a:lnSpc>
                <a:spcPts val="4759"/>
              </a:lnSpc>
            </a:pPr>
            <a:endParaRPr lang="en-US" sz="3399">
              <a:solidFill>
                <a:srgbClr val="000000"/>
              </a:solidFill>
              <a:latin typeface="Canva Sans"/>
            </a:endParaRPr>
          </a:p>
          <a:p>
            <a:pPr algn="just">
              <a:lnSpc>
                <a:spcPts val="4759"/>
              </a:lnSpc>
            </a:pPr>
            <a:r>
              <a:rPr lang="en-US" sz="3399">
                <a:solidFill>
                  <a:srgbClr val="000000"/>
                </a:solidFill>
                <a:latin typeface="Canva Sans"/>
              </a:rPr>
              <a:t>By integrating all the proposed components, we can achieve autonomous charging for the given workspace range.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4"/>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5"/>
          <a:srcRect/>
          <a:stretch>
            <a:fillRect/>
          </a:stretch>
        </p:blipFill>
        <p:spPr>
          <a:xfrm>
            <a:off x="12682330" y="0"/>
            <a:ext cx="5605670" cy="1391841"/>
          </a:xfrm>
          <a:prstGeom prst="rect">
            <a:avLst/>
          </a:prstGeom>
        </p:spPr>
      </p:pic>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10756081" y="3059998"/>
            <a:ext cx="6657540" cy="3747949"/>
          </a:xfrm>
          <a:prstGeom prst="rect">
            <a:avLst/>
          </a:prstGeom>
        </p:spPr>
      </p:pic>
      <p:sp>
        <p:nvSpPr>
          <p:cNvPr id="10" name="TextBox 10"/>
          <p:cNvSpPr txBox="1"/>
          <p:nvPr/>
        </p:nvSpPr>
        <p:spPr>
          <a:xfrm>
            <a:off x="585452" y="3581512"/>
            <a:ext cx="10254592" cy="42481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Canva Sans"/>
              </a:rPr>
              <a:t>With the current advent of Machine Learning, Object Detection has become really easy with the help of State of the art Models.</a:t>
            </a:r>
          </a:p>
          <a:p>
            <a:pPr marL="647700" lvl="1" indent="-323850">
              <a:lnSpc>
                <a:spcPts val="4200"/>
              </a:lnSpc>
              <a:buFont typeface="Arial"/>
              <a:buChar char="•"/>
            </a:pPr>
            <a:r>
              <a:rPr lang="en-US" sz="3000">
                <a:solidFill>
                  <a:srgbClr val="000000"/>
                </a:solidFill>
                <a:latin typeface="Canva Sans"/>
              </a:rPr>
              <a:t>Cameras have become relatively cheap and work as universal sensors.</a:t>
            </a:r>
          </a:p>
          <a:p>
            <a:pPr marL="647700" lvl="1" indent="-323850">
              <a:lnSpc>
                <a:spcPts val="4200"/>
              </a:lnSpc>
              <a:buFont typeface="Arial"/>
              <a:buChar char="•"/>
            </a:pPr>
            <a:r>
              <a:rPr lang="en-US" sz="3000">
                <a:solidFill>
                  <a:srgbClr val="000000"/>
                </a:solidFill>
                <a:latin typeface="Canva Sans"/>
              </a:rPr>
              <a:t>Computer Vision and deep learning algorithms provide high accuracy and can be made robust to different lighting and environment conditions.</a:t>
            </a:r>
          </a:p>
        </p:txBody>
      </p:sp>
      <p:grpSp>
        <p:nvGrpSpPr>
          <p:cNvPr id="11" name="Group 11"/>
          <p:cNvGrpSpPr/>
          <p:nvPr/>
        </p:nvGrpSpPr>
        <p:grpSpPr>
          <a:xfrm>
            <a:off x="0" y="9408602"/>
            <a:ext cx="18288000" cy="878397"/>
            <a:chOff x="0" y="0"/>
            <a:chExt cx="24384000" cy="1734517"/>
          </a:xfrm>
        </p:grpSpPr>
        <p:grpSp>
          <p:nvGrpSpPr>
            <p:cNvPr id="12" name="Group 12"/>
            <p:cNvGrpSpPr/>
            <p:nvPr/>
          </p:nvGrpSpPr>
          <p:grpSpPr>
            <a:xfrm>
              <a:off x="0" y="0"/>
              <a:ext cx="4721231" cy="1734517"/>
              <a:chOff x="0" y="0"/>
              <a:chExt cx="857011" cy="314854"/>
            </a:xfrm>
          </p:grpSpPr>
          <p:sp>
            <p:nvSpPr>
              <p:cNvPr id="13" name="Freeform 13"/>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14" name="TextBox 14"/>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15" name="Group 15"/>
            <p:cNvGrpSpPr/>
            <p:nvPr/>
          </p:nvGrpSpPr>
          <p:grpSpPr>
            <a:xfrm>
              <a:off x="3586169" y="0"/>
              <a:ext cx="4477675" cy="1734517"/>
              <a:chOff x="0" y="0"/>
              <a:chExt cx="812800" cy="314854"/>
            </a:xfrm>
          </p:grpSpPr>
          <p:sp>
            <p:nvSpPr>
              <p:cNvPr id="16" name="Freeform 16"/>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17" name="TextBox 17"/>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18" name="Group 18"/>
            <p:cNvGrpSpPr/>
            <p:nvPr/>
          </p:nvGrpSpPr>
          <p:grpSpPr>
            <a:xfrm>
              <a:off x="6938526" y="0"/>
              <a:ext cx="4477675" cy="1734517"/>
              <a:chOff x="0" y="0"/>
              <a:chExt cx="812800" cy="314854"/>
            </a:xfrm>
          </p:grpSpPr>
          <p:sp>
            <p:nvSpPr>
              <p:cNvPr id="19" name="Freeform 19"/>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20" name="TextBox 20"/>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21" name="Group 21"/>
            <p:cNvGrpSpPr/>
            <p:nvPr/>
          </p:nvGrpSpPr>
          <p:grpSpPr>
            <a:xfrm>
              <a:off x="10225308" y="0"/>
              <a:ext cx="4477675" cy="1734517"/>
              <a:chOff x="0" y="0"/>
              <a:chExt cx="812800" cy="314854"/>
            </a:xfrm>
          </p:grpSpPr>
          <p:sp>
            <p:nvSpPr>
              <p:cNvPr id="22" name="Freeform 22"/>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23" name="TextBox 23"/>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24" name="Group 24"/>
            <p:cNvGrpSpPr/>
            <p:nvPr/>
          </p:nvGrpSpPr>
          <p:grpSpPr>
            <a:xfrm>
              <a:off x="13267186" y="0"/>
              <a:ext cx="4477675" cy="1734517"/>
              <a:chOff x="0" y="0"/>
              <a:chExt cx="812800" cy="314854"/>
            </a:xfrm>
          </p:grpSpPr>
          <p:sp>
            <p:nvSpPr>
              <p:cNvPr id="25" name="Freeform 25"/>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26" name="TextBox 26"/>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27" name="Group 27"/>
            <p:cNvGrpSpPr/>
            <p:nvPr/>
          </p:nvGrpSpPr>
          <p:grpSpPr>
            <a:xfrm>
              <a:off x="16619543" y="0"/>
              <a:ext cx="4477675" cy="1734517"/>
              <a:chOff x="0" y="0"/>
              <a:chExt cx="812800" cy="314854"/>
            </a:xfrm>
          </p:grpSpPr>
          <p:sp>
            <p:nvSpPr>
              <p:cNvPr id="28" name="Freeform 28"/>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29" name="TextBox 29"/>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Power COnsumption</a:t>
                </a:r>
              </a:p>
            </p:txBody>
          </p:sp>
        </p:grpSp>
        <p:grpSp>
          <p:nvGrpSpPr>
            <p:cNvPr id="30" name="Group 30"/>
            <p:cNvGrpSpPr/>
            <p:nvPr/>
          </p:nvGrpSpPr>
          <p:grpSpPr>
            <a:xfrm>
              <a:off x="19906325" y="0"/>
              <a:ext cx="4477675" cy="1734517"/>
              <a:chOff x="0" y="0"/>
              <a:chExt cx="812800" cy="314854"/>
            </a:xfrm>
          </p:grpSpPr>
          <p:sp>
            <p:nvSpPr>
              <p:cNvPr id="31" name="Freeform 31"/>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32" name="TextBox 32"/>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
        <p:nvSpPr>
          <p:cNvPr id="33" name="TextBox 33"/>
          <p:cNvSpPr txBox="1"/>
          <p:nvPr/>
        </p:nvSpPr>
        <p:spPr>
          <a:xfrm>
            <a:off x="1495996" y="1669837"/>
            <a:ext cx="11727004" cy="514350"/>
          </a:xfrm>
          <a:prstGeom prst="rect">
            <a:avLst/>
          </a:prstGeom>
        </p:spPr>
        <p:txBody>
          <a:bodyPr lIns="0" tIns="0" rIns="0" bIns="0" rtlCol="0" anchor="t">
            <a:spAutoFit/>
          </a:bodyPr>
          <a:lstStyle/>
          <a:p>
            <a:pPr>
              <a:lnSpc>
                <a:spcPts val="4200"/>
              </a:lnSpc>
            </a:pPr>
            <a:r>
              <a:rPr lang="en-US" sz="3000" dirty="0">
                <a:solidFill>
                  <a:srgbClr val="000000"/>
                </a:solidFill>
                <a:latin typeface="Canva Sans Bold"/>
              </a:rPr>
              <a:t>Charging Plug Location Detection</a:t>
            </a:r>
          </a:p>
        </p:txBody>
      </p:sp>
      <p:sp>
        <p:nvSpPr>
          <p:cNvPr id="34" name="TextBox 34"/>
          <p:cNvSpPr txBox="1"/>
          <p:nvPr/>
        </p:nvSpPr>
        <p:spPr>
          <a:xfrm>
            <a:off x="1170904" y="802753"/>
            <a:ext cx="7657672" cy="771525"/>
          </a:xfrm>
          <a:prstGeom prst="rect">
            <a:avLst/>
          </a:prstGeom>
        </p:spPr>
        <p:txBody>
          <a:bodyPr lIns="0" tIns="0" rIns="0" bIns="0" rtlCol="0" anchor="t">
            <a:spAutoFit/>
          </a:bodyPr>
          <a:lstStyle/>
          <a:p>
            <a:pPr>
              <a:lnSpc>
                <a:spcPts val="6299"/>
              </a:lnSpc>
            </a:pPr>
            <a:r>
              <a:rPr lang="en-US" sz="4500">
                <a:solidFill>
                  <a:srgbClr val="000000"/>
                </a:solidFill>
                <a:latin typeface="Genty Sans Bold"/>
              </a:rPr>
              <a:t>Computer Vision Aid</a:t>
            </a:r>
          </a:p>
        </p:txBody>
      </p:sp>
      <p:sp>
        <p:nvSpPr>
          <p:cNvPr id="35" name="TextBox 33">
            <a:extLst>
              <a:ext uri="{FF2B5EF4-FFF2-40B4-BE49-F238E27FC236}">
                <a16:creationId xmlns:a16="http://schemas.microsoft.com/office/drawing/2014/main" id="{213901B3-3844-46A2-992C-9CB2375511F1}"/>
              </a:ext>
            </a:extLst>
          </p:cNvPr>
          <p:cNvSpPr txBox="1"/>
          <p:nvPr/>
        </p:nvSpPr>
        <p:spPr>
          <a:xfrm>
            <a:off x="874379" y="3016094"/>
            <a:ext cx="11727004" cy="514350"/>
          </a:xfrm>
          <a:prstGeom prst="rect">
            <a:avLst/>
          </a:prstGeom>
        </p:spPr>
        <p:txBody>
          <a:bodyPr lIns="0" tIns="0" rIns="0" bIns="0" rtlCol="0" anchor="t">
            <a:spAutoFit/>
          </a:bodyPr>
          <a:lstStyle/>
          <a:p>
            <a:pPr>
              <a:lnSpc>
                <a:spcPts val="4200"/>
              </a:lnSpc>
            </a:pPr>
            <a:r>
              <a:rPr lang="en-US" sz="3000" dirty="0">
                <a:solidFill>
                  <a:srgbClr val="000000"/>
                </a:solidFill>
                <a:latin typeface="Canva Sans Bold"/>
              </a:rPr>
              <a:t>Why Computer Vision?</a:t>
            </a:r>
          </a:p>
        </p:txBody>
      </p:sp>
      <p:grpSp>
        <p:nvGrpSpPr>
          <p:cNvPr id="59" name="Group 14">
            <a:extLst>
              <a:ext uri="{FF2B5EF4-FFF2-40B4-BE49-F238E27FC236}">
                <a16:creationId xmlns:a16="http://schemas.microsoft.com/office/drawing/2014/main" id="{CB174DCB-5EED-463A-ABE5-DB9183E2C854}"/>
              </a:ext>
            </a:extLst>
          </p:cNvPr>
          <p:cNvGrpSpPr/>
          <p:nvPr/>
        </p:nvGrpSpPr>
        <p:grpSpPr>
          <a:xfrm>
            <a:off x="0" y="9408604"/>
            <a:ext cx="18288000" cy="878396"/>
            <a:chOff x="0" y="0"/>
            <a:chExt cx="24384000" cy="1734517"/>
          </a:xfrm>
        </p:grpSpPr>
        <p:grpSp>
          <p:nvGrpSpPr>
            <p:cNvPr id="60" name="Group 15">
              <a:extLst>
                <a:ext uri="{FF2B5EF4-FFF2-40B4-BE49-F238E27FC236}">
                  <a16:creationId xmlns:a16="http://schemas.microsoft.com/office/drawing/2014/main" id="{B3A33B2A-7A02-45B3-9DDF-0FA00A663AC1}"/>
                </a:ext>
              </a:extLst>
            </p:cNvPr>
            <p:cNvGrpSpPr/>
            <p:nvPr/>
          </p:nvGrpSpPr>
          <p:grpSpPr>
            <a:xfrm>
              <a:off x="0" y="0"/>
              <a:ext cx="4721231" cy="1734517"/>
              <a:chOff x="0" y="0"/>
              <a:chExt cx="857011" cy="314854"/>
            </a:xfrm>
          </p:grpSpPr>
          <p:sp>
            <p:nvSpPr>
              <p:cNvPr id="79" name="Freeform 16">
                <a:extLst>
                  <a:ext uri="{FF2B5EF4-FFF2-40B4-BE49-F238E27FC236}">
                    <a16:creationId xmlns:a16="http://schemas.microsoft.com/office/drawing/2014/main" id="{7AC77EC8-D9C3-4F94-B751-6D240058EEC5}"/>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80" name="TextBox 17">
                <a:extLst>
                  <a:ext uri="{FF2B5EF4-FFF2-40B4-BE49-F238E27FC236}">
                    <a16:creationId xmlns:a16="http://schemas.microsoft.com/office/drawing/2014/main" id="{E7C0951A-4991-45B4-BD1D-7E3DC6308B34}"/>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61" name="Group 18">
              <a:extLst>
                <a:ext uri="{FF2B5EF4-FFF2-40B4-BE49-F238E27FC236}">
                  <a16:creationId xmlns:a16="http://schemas.microsoft.com/office/drawing/2014/main" id="{461E57DF-78C1-4C0B-8B7A-0B874B1AA809}"/>
                </a:ext>
              </a:extLst>
            </p:cNvPr>
            <p:cNvGrpSpPr/>
            <p:nvPr/>
          </p:nvGrpSpPr>
          <p:grpSpPr>
            <a:xfrm>
              <a:off x="3586169" y="0"/>
              <a:ext cx="4477675" cy="1734517"/>
              <a:chOff x="0" y="0"/>
              <a:chExt cx="812800" cy="314854"/>
            </a:xfrm>
          </p:grpSpPr>
          <p:sp>
            <p:nvSpPr>
              <p:cNvPr id="77" name="Freeform 19">
                <a:extLst>
                  <a:ext uri="{FF2B5EF4-FFF2-40B4-BE49-F238E27FC236}">
                    <a16:creationId xmlns:a16="http://schemas.microsoft.com/office/drawing/2014/main" id="{2261A45A-B7C5-4206-B0A3-2D69CAE7A2B0}"/>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8" name="TextBox 20">
                <a:extLst>
                  <a:ext uri="{FF2B5EF4-FFF2-40B4-BE49-F238E27FC236}">
                    <a16:creationId xmlns:a16="http://schemas.microsoft.com/office/drawing/2014/main" id="{FCDEAF3F-415B-4032-8C84-51896E43EAC2}"/>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Innovative design</a:t>
                </a:r>
              </a:p>
            </p:txBody>
          </p:sp>
        </p:grpSp>
        <p:grpSp>
          <p:nvGrpSpPr>
            <p:cNvPr id="62" name="Group 21">
              <a:extLst>
                <a:ext uri="{FF2B5EF4-FFF2-40B4-BE49-F238E27FC236}">
                  <a16:creationId xmlns:a16="http://schemas.microsoft.com/office/drawing/2014/main" id="{EAFC9610-34AB-446B-AA99-2C837CE423CA}"/>
                </a:ext>
              </a:extLst>
            </p:cNvPr>
            <p:cNvGrpSpPr/>
            <p:nvPr/>
          </p:nvGrpSpPr>
          <p:grpSpPr>
            <a:xfrm>
              <a:off x="6938526" y="0"/>
              <a:ext cx="4477675" cy="1734517"/>
              <a:chOff x="0" y="0"/>
              <a:chExt cx="812800" cy="314854"/>
            </a:xfrm>
          </p:grpSpPr>
          <p:sp>
            <p:nvSpPr>
              <p:cNvPr id="75" name="Freeform 22">
                <a:extLst>
                  <a:ext uri="{FF2B5EF4-FFF2-40B4-BE49-F238E27FC236}">
                    <a16:creationId xmlns:a16="http://schemas.microsoft.com/office/drawing/2014/main" id="{44B586AF-A52F-4A14-90FF-0D70DD89369D}"/>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6" name="TextBox 23">
                <a:extLst>
                  <a:ext uri="{FF2B5EF4-FFF2-40B4-BE49-F238E27FC236}">
                    <a16:creationId xmlns:a16="http://schemas.microsoft.com/office/drawing/2014/main" id="{E986A5F6-B579-421E-8D53-ABE5A7A51AE1}"/>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63" name="Group 24">
              <a:extLst>
                <a:ext uri="{FF2B5EF4-FFF2-40B4-BE49-F238E27FC236}">
                  <a16:creationId xmlns:a16="http://schemas.microsoft.com/office/drawing/2014/main" id="{56F2FC5B-BFB2-4353-9DE2-9F941996768C}"/>
                </a:ext>
              </a:extLst>
            </p:cNvPr>
            <p:cNvGrpSpPr/>
            <p:nvPr/>
          </p:nvGrpSpPr>
          <p:grpSpPr>
            <a:xfrm>
              <a:off x="10225308" y="0"/>
              <a:ext cx="4477675" cy="1734517"/>
              <a:chOff x="0" y="0"/>
              <a:chExt cx="812800" cy="314854"/>
            </a:xfrm>
          </p:grpSpPr>
          <p:sp>
            <p:nvSpPr>
              <p:cNvPr id="73" name="Freeform 25">
                <a:extLst>
                  <a:ext uri="{FF2B5EF4-FFF2-40B4-BE49-F238E27FC236}">
                    <a16:creationId xmlns:a16="http://schemas.microsoft.com/office/drawing/2014/main" id="{FE9E8DD3-CDB8-4AA9-A43A-50AD446BDD3B}"/>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74" name="TextBox 26">
                <a:extLst>
                  <a:ext uri="{FF2B5EF4-FFF2-40B4-BE49-F238E27FC236}">
                    <a16:creationId xmlns:a16="http://schemas.microsoft.com/office/drawing/2014/main" id="{A47E35EF-5640-40C9-90D6-CF6E01F370E0}"/>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Bill of Material</a:t>
                </a:r>
              </a:p>
            </p:txBody>
          </p:sp>
        </p:grpSp>
        <p:grpSp>
          <p:nvGrpSpPr>
            <p:cNvPr id="64" name="Group 27">
              <a:extLst>
                <a:ext uri="{FF2B5EF4-FFF2-40B4-BE49-F238E27FC236}">
                  <a16:creationId xmlns:a16="http://schemas.microsoft.com/office/drawing/2014/main" id="{25B381BE-2B54-4484-85C3-6B366E7A3EC3}"/>
                </a:ext>
              </a:extLst>
            </p:cNvPr>
            <p:cNvGrpSpPr/>
            <p:nvPr/>
          </p:nvGrpSpPr>
          <p:grpSpPr>
            <a:xfrm>
              <a:off x="13267186" y="0"/>
              <a:ext cx="4477675" cy="1734517"/>
              <a:chOff x="0" y="0"/>
              <a:chExt cx="812800" cy="314854"/>
            </a:xfrm>
          </p:grpSpPr>
          <p:sp>
            <p:nvSpPr>
              <p:cNvPr id="71" name="Freeform 28">
                <a:extLst>
                  <a:ext uri="{FF2B5EF4-FFF2-40B4-BE49-F238E27FC236}">
                    <a16:creationId xmlns:a16="http://schemas.microsoft.com/office/drawing/2014/main" id="{860A13C2-1CF3-441A-9520-E6106B947079}"/>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2" name="TextBox 29">
                <a:extLst>
                  <a:ext uri="{FF2B5EF4-FFF2-40B4-BE49-F238E27FC236}">
                    <a16:creationId xmlns:a16="http://schemas.microsoft.com/office/drawing/2014/main" id="{3A54BE69-EA4F-4BB5-BC06-D1B44E1A7673}"/>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Computer Vision Aid</a:t>
                </a:r>
              </a:p>
            </p:txBody>
          </p:sp>
        </p:grpSp>
        <p:grpSp>
          <p:nvGrpSpPr>
            <p:cNvPr id="65" name="Group 30">
              <a:extLst>
                <a:ext uri="{FF2B5EF4-FFF2-40B4-BE49-F238E27FC236}">
                  <a16:creationId xmlns:a16="http://schemas.microsoft.com/office/drawing/2014/main" id="{CC3E6F95-F031-441A-BD39-5AE2C1B0278A}"/>
                </a:ext>
              </a:extLst>
            </p:cNvPr>
            <p:cNvGrpSpPr/>
            <p:nvPr/>
          </p:nvGrpSpPr>
          <p:grpSpPr>
            <a:xfrm>
              <a:off x="16619543" y="0"/>
              <a:ext cx="4477675" cy="1734517"/>
              <a:chOff x="0" y="0"/>
              <a:chExt cx="812800" cy="314854"/>
            </a:xfrm>
          </p:grpSpPr>
          <p:sp>
            <p:nvSpPr>
              <p:cNvPr id="69" name="Freeform 31">
                <a:extLst>
                  <a:ext uri="{FF2B5EF4-FFF2-40B4-BE49-F238E27FC236}">
                    <a16:creationId xmlns:a16="http://schemas.microsoft.com/office/drawing/2014/main" id="{734F92E8-10D0-438A-A7AE-DA4D83F86DC3}"/>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0" name="TextBox 32">
                <a:extLst>
                  <a:ext uri="{FF2B5EF4-FFF2-40B4-BE49-F238E27FC236}">
                    <a16:creationId xmlns:a16="http://schemas.microsoft.com/office/drawing/2014/main" id="{EA5A3F0F-B407-4BAE-B87B-E63703E9E669}"/>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Power COnsumption</a:t>
                </a:r>
              </a:p>
            </p:txBody>
          </p:sp>
        </p:grpSp>
        <p:grpSp>
          <p:nvGrpSpPr>
            <p:cNvPr id="66" name="Group 33">
              <a:extLst>
                <a:ext uri="{FF2B5EF4-FFF2-40B4-BE49-F238E27FC236}">
                  <a16:creationId xmlns:a16="http://schemas.microsoft.com/office/drawing/2014/main" id="{FF9F3CC2-AF21-48D4-B85B-A34C7C5AA405}"/>
                </a:ext>
              </a:extLst>
            </p:cNvPr>
            <p:cNvGrpSpPr/>
            <p:nvPr/>
          </p:nvGrpSpPr>
          <p:grpSpPr>
            <a:xfrm>
              <a:off x="19906325" y="0"/>
              <a:ext cx="4477675" cy="1734517"/>
              <a:chOff x="0" y="0"/>
              <a:chExt cx="812800" cy="314854"/>
            </a:xfrm>
          </p:grpSpPr>
          <p:sp>
            <p:nvSpPr>
              <p:cNvPr id="67" name="Freeform 34">
                <a:extLst>
                  <a:ext uri="{FF2B5EF4-FFF2-40B4-BE49-F238E27FC236}">
                    <a16:creationId xmlns:a16="http://schemas.microsoft.com/office/drawing/2014/main" id="{0F74D062-57FD-41E3-B226-5F681180F087}"/>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68" name="TextBox 35">
                <a:extLst>
                  <a:ext uri="{FF2B5EF4-FFF2-40B4-BE49-F238E27FC236}">
                    <a16:creationId xmlns:a16="http://schemas.microsoft.com/office/drawing/2014/main" id="{FA5EF6F8-AA06-407E-B715-5D26D5D7C793}"/>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grpSp>
        <p:nvGrpSpPr>
          <p:cNvPr id="81" name="Group 10">
            <a:extLst>
              <a:ext uri="{FF2B5EF4-FFF2-40B4-BE49-F238E27FC236}">
                <a16:creationId xmlns:a16="http://schemas.microsoft.com/office/drawing/2014/main" id="{4E0B45EA-6976-4EB8-8743-CBBEA9056DC2}"/>
              </a:ext>
            </a:extLst>
          </p:cNvPr>
          <p:cNvGrpSpPr/>
          <p:nvPr/>
        </p:nvGrpSpPr>
        <p:grpSpPr>
          <a:xfrm>
            <a:off x="0" y="9408602"/>
            <a:ext cx="18288000" cy="878397"/>
            <a:chOff x="0" y="0"/>
            <a:chExt cx="24384000" cy="1734517"/>
          </a:xfrm>
        </p:grpSpPr>
        <p:grpSp>
          <p:nvGrpSpPr>
            <p:cNvPr id="82" name="Group 11">
              <a:extLst>
                <a:ext uri="{FF2B5EF4-FFF2-40B4-BE49-F238E27FC236}">
                  <a16:creationId xmlns:a16="http://schemas.microsoft.com/office/drawing/2014/main" id="{3416A1D7-3841-4D61-8AE3-C07D3A78E804}"/>
                </a:ext>
              </a:extLst>
            </p:cNvPr>
            <p:cNvGrpSpPr/>
            <p:nvPr/>
          </p:nvGrpSpPr>
          <p:grpSpPr>
            <a:xfrm>
              <a:off x="0" y="0"/>
              <a:ext cx="4721231" cy="1734517"/>
              <a:chOff x="0" y="0"/>
              <a:chExt cx="857011" cy="314854"/>
            </a:xfrm>
          </p:grpSpPr>
          <p:sp>
            <p:nvSpPr>
              <p:cNvPr id="101" name="Freeform 12">
                <a:extLst>
                  <a:ext uri="{FF2B5EF4-FFF2-40B4-BE49-F238E27FC236}">
                    <a16:creationId xmlns:a16="http://schemas.microsoft.com/office/drawing/2014/main" id="{E08EA78A-8C5B-488E-AA7F-17D453ADDF8E}"/>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102" name="TextBox 13">
                <a:extLst>
                  <a:ext uri="{FF2B5EF4-FFF2-40B4-BE49-F238E27FC236}">
                    <a16:creationId xmlns:a16="http://schemas.microsoft.com/office/drawing/2014/main" id="{E529A2F5-07D6-4691-875D-779E52117CF7}"/>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83" name="Group 14">
              <a:extLst>
                <a:ext uri="{FF2B5EF4-FFF2-40B4-BE49-F238E27FC236}">
                  <a16:creationId xmlns:a16="http://schemas.microsoft.com/office/drawing/2014/main" id="{FDAEE23B-6B27-41C9-9171-2E3346B95F1C}"/>
                </a:ext>
              </a:extLst>
            </p:cNvPr>
            <p:cNvGrpSpPr/>
            <p:nvPr/>
          </p:nvGrpSpPr>
          <p:grpSpPr>
            <a:xfrm>
              <a:off x="3586169" y="0"/>
              <a:ext cx="4477675" cy="1734517"/>
              <a:chOff x="0" y="0"/>
              <a:chExt cx="812800" cy="314854"/>
            </a:xfrm>
          </p:grpSpPr>
          <p:sp>
            <p:nvSpPr>
              <p:cNvPr id="99" name="Freeform 15">
                <a:extLst>
                  <a:ext uri="{FF2B5EF4-FFF2-40B4-BE49-F238E27FC236}">
                    <a16:creationId xmlns:a16="http://schemas.microsoft.com/office/drawing/2014/main" id="{7041618A-2A8A-4AB6-BA90-EE41DAD85127}"/>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100" name="TextBox 16">
                <a:extLst>
                  <a:ext uri="{FF2B5EF4-FFF2-40B4-BE49-F238E27FC236}">
                    <a16:creationId xmlns:a16="http://schemas.microsoft.com/office/drawing/2014/main" id="{ADE44583-5756-452D-A96F-FA357A910642}"/>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84" name="Group 17">
              <a:extLst>
                <a:ext uri="{FF2B5EF4-FFF2-40B4-BE49-F238E27FC236}">
                  <a16:creationId xmlns:a16="http://schemas.microsoft.com/office/drawing/2014/main" id="{1A3CCCF8-C3C5-40C0-9A36-58AD36B42127}"/>
                </a:ext>
              </a:extLst>
            </p:cNvPr>
            <p:cNvGrpSpPr/>
            <p:nvPr/>
          </p:nvGrpSpPr>
          <p:grpSpPr>
            <a:xfrm>
              <a:off x="6938526" y="0"/>
              <a:ext cx="4477675" cy="1734517"/>
              <a:chOff x="0" y="0"/>
              <a:chExt cx="812800" cy="314854"/>
            </a:xfrm>
          </p:grpSpPr>
          <p:sp>
            <p:nvSpPr>
              <p:cNvPr id="97" name="Freeform 18">
                <a:extLst>
                  <a:ext uri="{FF2B5EF4-FFF2-40B4-BE49-F238E27FC236}">
                    <a16:creationId xmlns:a16="http://schemas.microsoft.com/office/drawing/2014/main" id="{215F28D8-FCB1-464A-BD4D-2B74F53DC99B}"/>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98" name="TextBox 19">
                <a:extLst>
                  <a:ext uri="{FF2B5EF4-FFF2-40B4-BE49-F238E27FC236}">
                    <a16:creationId xmlns:a16="http://schemas.microsoft.com/office/drawing/2014/main" id="{26DAE4CD-4742-4FA4-8900-0982AED22A1D}"/>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85" name="Group 20">
              <a:extLst>
                <a:ext uri="{FF2B5EF4-FFF2-40B4-BE49-F238E27FC236}">
                  <a16:creationId xmlns:a16="http://schemas.microsoft.com/office/drawing/2014/main" id="{665E413E-32C3-4179-BD15-B0CBAFAEF76F}"/>
                </a:ext>
              </a:extLst>
            </p:cNvPr>
            <p:cNvGrpSpPr/>
            <p:nvPr/>
          </p:nvGrpSpPr>
          <p:grpSpPr>
            <a:xfrm>
              <a:off x="10225308" y="0"/>
              <a:ext cx="4477675" cy="1734517"/>
              <a:chOff x="0" y="0"/>
              <a:chExt cx="812800" cy="314854"/>
            </a:xfrm>
          </p:grpSpPr>
          <p:sp>
            <p:nvSpPr>
              <p:cNvPr id="95" name="Freeform 21">
                <a:extLst>
                  <a:ext uri="{FF2B5EF4-FFF2-40B4-BE49-F238E27FC236}">
                    <a16:creationId xmlns:a16="http://schemas.microsoft.com/office/drawing/2014/main" id="{44B36623-0118-4F6A-BEFA-2A4FAB777754}"/>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96" name="TextBox 22">
                <a:extLst>
                  <a:ext uri="{FF2B5EF4-FFF2-40B4-BE49-F238E27FC236}">
                    <a16:creationId xmlns:a16="http://schemas.microsoft.com/office/drawing/2014/main" id="{36D6FEA4-042A-4ECA-B7AE-20D8962D4309}"/>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86" name="Group 23">
              <a:extLst>
                <a:ext uri="{FF2B5EF4-FFF2-40B4-BE49-F238E27FC236}">
                  <a16:creationId xmlns:a16="http://schemas.microsoft.com/office/drawing/2014/main" id="{E07AAD37-8864-489C-A4FF-6AFF4BD57945}"/>
                </a:ext>
              </a:extLst>
            </p:cNvPr>
            <p:cNvGrpSpPr/>
            <p:nvPr/>
          </p:nvGrpSpPr>
          <p:grpSpPr>
            <a:xfrm>
              <a:off x="13267186" y="0"/>
              <a:ext cx="4477675" cy="1734517"/>
              <a:chOff x="0" y="0"/>
              <a:chExt cx="812800" cy="314854"/>
            </a:xfrm>
          </p:grpSpPr>
          <p:sp>
            <p:nvSpPr>
              <p:cNvPr id="93" name="Freeform 24">
                <a:extLst>
                  <a:ext uri="{FF2B5EF4-FFF2-40B4-BE49-F238E27FC236}">
                    <a16:creationId xmlns:a16="http://schemas.microsoft.com/office/drawing/2014/main" id="{B82A10A6-CE08-4962-850D-656FA96072B1}"/>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94" name="TextBox 25">
                <a:extLst>
                  <a:ext uri="{FF2B5EF4-FFF2-40B4-BE49-F238E27FC236}">
                    <a16:creationId xmlns:a16="http://schemas.microsoft.com/office/drawing/2014/main" id="{10DA6B1A-FE53-4CB3-A16B-A9E8C817F7DB}"/>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87" name="Group 26">
              <a:extLst>
                <a:ext uri="{FF2B5EF4-FFF2-40B4-BE49-F238E27FC236}">
                  <a16:creationId xmlns:a16="http://schemas.microsoft.com/office/drawing/2014/main" id="{AD722CE6-29FD-4072-81C2-ED01EE9812A1}"/>
                </a:ext>
              </a:extLst>
            </p:cNvPr>
            <p:cNvGrpSpPr/>
            <p:nvPr/>
          </p:nvGrpSpPr>
          <p:grpSpPr>
            <a:xfrm>
              <a:off x="16619543" y="0"/>
              <a:ext cx="4477675" cy="1734517"/>
              <a:chOff x="0" y="0"/>
              <a:chExt cx="812800" cy="314854"/>
            </a:xfrm>
          </p:grpSpPr>
          <p:sp>
            <p:nvSpPr>
              <p:cNvPr id="91" name="Freeform 27">
                <a:extLst>
                  <a:ext uri="{FF2B5EF4-FFF2-40B4-BE49-F238E27FC236}">
                    <a16:creationId xmlns:a16="http://schemas.microsoft.com/office/drawing/2014/main" id="{4CBFEDD6-6BE3-4F25-B0EB-E19C0164B108}"/>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92" name="TextBox 28">
                <a:extLst>
                  <a:ext uri="{FF2B5EF4-FFF2-40B4-BE49-F238E27FC236}">
                    <a16:creationId xmlns:a16="http://schemas.microsoft.com/office/drawing/2014/main" id="{3851BCF6-1CF4-4208-94E4-6BD28EB9E21A}"/>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Power COnsumption</a:t>
                </a:r>
              </a:p>
            </p:txBody>
          </p:sp>
        </p:grpSp>
        <p:grpSp>
          <p:nvGrpSpPr>
            <p:cNvPr id="88" name="Group 29">
              <a:extLst>
                <a:ext uri="{FF2B5EF4-FFF2-40B4-BE49-F238E27FC236}">
                  <a16:creationId xmlns:a16="http://schemas.microsoft.com/office/drawing/2014/main" id="{8F591DAC-21AF-4A11-8A01-E0FE15DA0F1B}"/>
                </a:ext>
              </a:extLst>
            </p:cNvPr>
            <p:cNvGrpSpPr/>
            <p:nvPr/>
          </p:nvGrpSpPr>
          <p:grpSpPr>
            <a:xfrm>
              <a:off x="19906325" y="0"/>
              <a:ext cx="4477675" cy="1734517"/>
              <a:chOff x="0" y="0"/>
              <a:chExt cx="812800" cy="314854"/>
            </a:xfrm>
          </p:grpSpPr>
          <p:sp>
            <p:nvSpPr>
              <p:cNvPr id="89" name="Freeform 30">
                <a:extLst>
                  <a:ext uri="{FF2B5EF4-FFF2-40B4-BE49-F238E27FC236}">
                    <a16:creationId xmlns:a16="http://schemas.microsoft.com/office/drawing/2014/main" id="{C3692573-1434-488B-A26C-C5006C9F5D6A}"/>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90" name="TextBox 31">
                <a:extLst>
                  <a:ext uri="{FF2B5EF4-FFF2-40B4-BE49-F238E27FC236}">
                    <a16:creationId xmlns:a16="http://schemas.microsoft.com/office/drawing/2014/main" id="{2969F4EB-46BF-4533-8B50-31307ED439AC}"/>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timing>
    <p:tnLst>
      <p:par>
        <p:cTn id="1" dur="indefinite" restart="never" nodeType="tmRoot">
          <p:childTnLst>
            <p:video>
              <p:cMediaNode vol="0">
                <p:cTn id="2"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3"/>
          <a:srcRect/>
          <a:stretch>
            <a:fillRect/>
          </a:stretch>
        </p:blipFill>
        <p:spPr>
          <a:xfrm>
            <a:off x="12682330" y="0"/>
            <a:ext cx="5605670" cy="1391841"/>
          </a:xfrm>
          <a:prstGeom prst="rect">
            <a:avLst/>
          </a:prstGeom>
        </p:spPr>
      </p:pic>
      <p:sp>
        <p:nvSpPr>
          <p:cNvPr id="8" name="TextBox 8"/>
          <p:cNvSpPr txBox="1"/>
          <p:nvPr/>
        </p:nvSpPr>
        <p:spPr>
          <a:xfrm>
            <a:off x="1400258" y="1501275"/>
            <a:ext cx="7291268" cy="771525"/>
          </a:xfrm>
          <a:prstGeom prst="rect">
            <a:avLst/>
          </a:prstGeom>
        </p:spPr>
        <p:txBody>
          <a:bodyPr lIns="0" tIns="0" rIns="0" bIns="0" rtlCol="0" anchor="t">
            <a:spAutoFit/>
          </a:bodyPr>
          <a:lstStyle/>
          <a:p>
            <a:pPr algn="ctr">
              <a:lnSpc>
                <a:spcPts val="6299"/>
              </a:lnSpc>
            </a:pPr>
            <a:r>
              <a:rPr lang="en-US" sz="4500">
                <a:solidFill>
                  <a:srgbClr val="000000"/>
                </a:solidFill>
                <a:latin typeface="Genty Sans Bold"/>
              </a:rPr>
              <a:t>Object Detection | YOLO v7</a:t>
            </a:r>
          </a:p>
        </p:txBody>
      </p:sp>
      <p:sp>
        <p:nvSpPr>
          <p:cNvPr id="9" name="TextBox 9"/>
          <p:cNvSpPr txBox="1"/>
          <p:nvPr/>
        </p:nvSpPr>
        <p:spPr>
          <a:xfrm>
            <a:off x="1028700" y="2945762"/>
            <a:ext cx="7457568" cy="2114550"/>
          </a:xfrm>
          <a:prstGeom prst="rect">
            <a:avLst/>
          </a:prstGeom>
        </p:spPr>
        <p:txBody>
          <a:bodyPr lIns="0" tIns="0" rIns="0" bIns="0" rtlCol="0" anchor="t">
            <a:spAutoFit/>
          </a:bodyPr>
          <a:lstStyle/>
          <a:p>
            <a:pPr>
              <a:lnSpc>
                <a:spcPts val="4200"/>
              </a:lnSpc>
            </a:pPr>
            <a:r>
              <a:rPr lang="en-US" sz="3000">
                <a:solidFill>
                  <a:srgbClr val="000000"/>
                </a:solidFill>
                <a:latin typeface="Canva Sans"/>
              </a:rPr>
              <a:t>We used YOLO v7: the fastest and most accurate real-time object detection model for detecting CCS1 and CCS2 5 charging plugs</a:t>
            </a:r>
          </a:p>
        </p:txBody>
      </p:sp>
      <p:sp>
        <p:nvSpPr>
          <p:cNvPr id="10" name="TextBox 10"/>
          <p:cNvSpPr txBox="1"/>
          <p:nvPr/>
        </p:nvSpPr>
        <p:spPr>
          <a:xfrm>
            <a:off x="1028700" y="5285482"/>
            <a:ext cx="7457568" cy="2647950"/>
          </a:xfrm>
          <a:prstGeom prst="rect">
            <a:avLst/>
          </a:prstGeom>
        </p:spPr>
        <p:txBody>
          <a:bodyPr lIns="0" tIns="0" rIns="0" bIns="0" rtlCol="0" anchor="t">
            <a:spAutoFit/>
          </a:bodyPr>
          <a:lstStyle/>
          <a:p>
            <a:pPr>
              <a:lnSpc>
                <a:spcPts val="4200"/>
              </a:lnSpc>
            </a:pPr>
            <a:r>
              <a:rPr lang="en-US" sz="3000">
                <a:solidFill>
                  <a:srgbClr val="000000"/>
                </a:solidFill>
                <a:latin typeface="Canva Sans"/>
              </a:rPr>
              <a:t>Training Set: Collected hundreds of Jaguar Car images(side view) along with CCS1 and CCS2 charging sockets images and edited their combinations to prepare a dataset of 272 images.</a:t>
            </a:r>
          </a:p>
        </p:txBody>
      </p:sp>
      <p:pic>
        <p:nvPicPr>
          <p:cNvPr id="33" name="Picture 33"/>
          <p:cNvPicPr>
            <a:picLocks noChangeAspect="1"/>
          </p:cNvPicPr>
          <p:nvPr/>
        </p:nvPicPr>
        <p:blipFill>
          <a:blip r:embed="rId4"/>
          <a:srcRect/>
          <a:stretch>
            <a:fillRect/>
          </a:stretch>
        </p:blipFill>
        <p:spPr>
          <a:xfrm>
            <a:off x="14588805" y="5445410"/>
            <a:ext cx="3390455" cy="2385245"/>
          </a:xfrm>
          <a:prstGeom prst="rect">
            <a:avLst/>
          </a:prstGeom>
        </p:spPr>
      </p:pic>
      <p:pic>
        <p:nvPicPr>
          <p:cNvPr id="34" name="Picture 34"/>
          <p:cNvPicPr>
            <a:picLocks noChangeAspect="1"/>
          </p:cNvPicPr>
          <p:nvPr/>
        </p:nvPicPr>
        <p:blipFill>
          <a:blip r:embed="rId5"/>
          <a:srcRect/>
          <a:stretch>
            <a:fillRect/>
          </a:stretch>
        </p:blipFill>
        <p:spPr>
          <a:xfrm>
            <a:off x="10488000" y="2675067"/>
            <a:ext cx="3407493" cy="2385245"/>
          </a:xfrm>
          <a:prstGeom prst="rect">
            <a:avLst/>
          </a:prstGeom>
        </p:spPr>
      </p:pic>
      <p:pic>
        <p:nvPicPr>
          <p:cNvPr id="35" name="Picture 35"/>
          <p:cNvPicPr>
            <a:picLocks noChangeAspect="1"/>
          </p:cNvPicPr>
          <p:nvPr/>
        </p:nvPicPr>
        <p:blipFill>
          <a:blip r:embed="rId6"/>
          <a:srcRect/>
          <a:stretch>
            <a:fillRect/>
          </a:stretch>
        </p:blipFill>
        <p:spPr>
          <a:xfrm>
            <a:off x="14571767" y="2675067"/>
            <a:ext cx="3407493" cy="2385245"/>
          </a:xfrm>
          <a:prstGeom prst="rect">
            <a:avLst/>
          </a:prstGeom>
        </p:spPr>
      </p:pic>
      <p:pic>
        <p:nvPicPr>
          <p:cNvPr id="36" name="Picture 36"/>
          <p:cNvPicPr>
            <a:picLocks noChangeAspect="1"/>
          </p:cNvPicPr>
          <p:nvPr/>
        </p:nvPicPr>
        <p:blipFill>
          <a:blip r:embed="rId7"/>
          <a:srcRect/>
          <a:stretch>
            <a:fillRect/>
          </a:stretch>
        </p:blipFill>
        <p:spPr>
          <a:xfrm>
            <a:off x="10488000" y="5535926"/>
            <a:ext cx="3425009" cy="2397506"/>
          </a:xfrm>
          <a:prstGeom prst="rect">
            <a:avLst/>
          </a:prstGeom>
        </p:spPr>
      </p:pic>
      <p:sp>
        <p:nvSpPr>
          <p:cNvPr id="37" name="TextBox 37"/>
          <p:cNvSpPr txBox="1"/>
          <p:nvPr/>
        </p:nvSpPr>
        <p:spPr>
          <a:xfrm>
            <a:off x="10356524" y="1448253"/>
            <a:ext cx="3687961" cy="771525"/>
          </a:xfrm>
          <a:prstGeom prst="rect">
            <a:avLst/>
          </a:prstGeom>
        </p:spPr>
        <p:txBody>
          <a:bodyPr lIns="0" tIns="0" rIns="0" bIns="0" rtlCol="0" anchor="t">
            <a:spAutoFit/>
          </a:bodyPr>
          <a:lstStyle/>
          <a:p>
            <a:pPr algn="ctr">
              <a:lnSpc>
                <a:spcPts val="6299"/>
              </a:lnSpc>
            </a:pPr>
            <a:r>
              <a:rPr lang="en-US" sz="4500">
                <a:solidFill>
                  <a:srgbClr val="000000"/>
                </a:solidFill>
                <a:latin typeface="Genty Sans Bold"/>
              </a:rPr>
              <a:t>Raw Dataset:</a:t>
            </a:r>
          </a:p>
        </p:txBody>
      </p:sp>
      <p:grpSp>
        <p:nvGrpSpPr>
          <p:cNvPr id="60" name="Group 10">
            <a:extLst>
              <a:ext uri="{FF2B5EF4-FFF2-40B4-BE49-F238E27FC236}">
                <a16:creationId xmlns:a16="http://schemas.microsoft.com/office/drawing/2014/main" id="{FE583DFA-B6C8-4828-865F-30E0C5912A18}"/>
              </a:ext>
            </a:extLst>
          </p:cNvPr>
          <p:cNvGrpSpPr/>
          <p:nvPr/>
        </p:nvGrpSpPr>
        <p:grpSpPr>
          <a:xfrm>
            <a:off x="0" y="9408602"/>
            <a:ext cx="18288000" cy="878397"/>
            <a:chOff x="0" y="0"/>
            <a:chExt cx="24384000" cy="1734517"/>
          </a:xfrm>
        </p:grpSpPr>
        <p:grpSp>
          <p:nvGrpSpPr>
            <p:cNvPr id="61" name="Group 11">
              <a:extLst>
                <a:ext uri="{FF2B5EF4-FFF2-40B4-BE49-F238E27FC236}">
                  <a16:creationId xmlns:a16="http://schemas.microsoft.com/office/drawing/2014/main" id="{5433B24F-3088-42CD-876B-1D21E346325D}"/>
                </a:ext>
              </a:extLst>
            </p:cNvPr>
            <p:cNvGrpSpPr/>
            <p:nvPr/>
          </p:nvGrpSpPr>
          <p:grpSpPr>
            <a:xfrm>
              <a:off x="0" y="0"/>
              <a:ext cx="4721231" cy="1734517"/>
              <a:chOff x="0" y="0"/>
              <a:chExt cx="857011" cy="314854"/>
            </a:xfrm>
          </p:grpSpPr>
          <p:sp>
            <p:nvSpPr>
              <p:cNvPr id="80" name="Freeform 12">
                <a:extLst>
                  <a:ext uri="{FF2B5EF4-FFF2-40B4-BE49-F238E27FC236}">
                    <a16:creationId xmlns:a16="http://schemas.microsoft.com/office/drawing/2014/main" id="{196109B1-5157-4A16-8419-0904774D938D}"/>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81" name="TextBox 13">
                <a:extLst>
                  <a:ext uri="{FF2B5EF4-FFF2-40B4-BE49-F238E27FC236}">
                    <a16:creationId xmlns:a16="http://schemas.microsoft.com/office/drawing/2014/main" id="{3C3D3F30-DC66-4381-B7B8-E06FC18EAA7C}"/>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62" name="Group 14">
              <a:extLst>
                <a:ext uri="{FF2B5EF4-FFF2-40B4-BE49-F238E27FC236}">
                  <a16:creationId xmlns:a16="http://schemas.microsoft.com/office/drawing/2014/main" id="{03C808A0-9572-4657-9A0C-B35F1960DF0C}"/>
                </a:ext>
              </a:extLst>
            </p:cNvPr>
            <p:cNvGrpSpPr/>
            <p:nvPr/>
          </p:nvGrpSpPr>
          <p:grpSpPr>
            <a:xfrm>
              <a:off x="3586169" y="0"/>
              <a:ext cx="4477675" cy="1734517"/>
              <a:chOff x="0" y="0"/>
              <a:chExt cx="812800" cy="314854"/>
            </a:xfrm>
          </p:grpSpPr>
          <p:sp>
            <p:nvSpPr>
              <p:cNvPr id="78" name="Freeform 15">
                <a:extLst>
                  <a:ext uri="{FF2B5EF4-FFF2-40B4-BE49-F238E27FC236}">
                    <a16:creationId xmlns:a16="http://schemas.microsoft.com/office/drawing/2014/main" id="{A135244B-6BAF-4556-BE45-10D8716B208E}"/>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9" name="TextBox 16">
                <a:extLst>
                  <a:ext uri="{FF2B5EF4-FFF2-40B4-BE49-F238E27FC236}">
                    <a16:creationId xmlns:a16="http://schemas.microsoft.com/office/drawing/2014/main" id="{310768C5-497F-46B6-9A9A-09FB2611AF1E}"/>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63" name="Group 17">
              <a:extLst>
                <a:ext uri="{FF2B5EF4-FFF2-40B4-BE49-F238E27FC236}">
                  <a16:creationId xmlns:a16="http://schemas.microsoft.com/office/drawing/2014/main" id="{BF04E115-48C3-464D-96B8-C6BECC99DEF0}"/>
                </a:ext>
              </a:extLst>
            </p:cNvPr>
            <p:cNvGrpSpPr/>
            <p:nvPr/>
          </p:nvGrpSpPr>
          <p:grpSpPr>
            <a:xfrm>
              <a:off x="6938526" y="0"/>
              <a:ext cx="4477675" cy="1734517"/>
              <a:chOff x="0" y="0"/>
              <a:chExt cx="812800" cy="314854"/>
            </a:xfrm>
          </p:grpSpPr>
          <p:sp>
            <p:nvSpPr>
              <p:cNvPr id="76" name="Freeform 18">
                <a:extLst>
                  <a:ext uri="{FF2B5EF4-FFF2-40B4-BE49-F238E27FC236}">
                    <a16:creationId xmlns:a16="http://schemas.microsoft.com/office/drawing/2014/main" id="{4EE53B62-4369-4EC6-9AE4-6B9C6FDD83A8}"/>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7" name="TextBox 19">
                <a:extLst>
                  <a:ext uri="{FF2B5EF4-FFF2-40B4-BE49-F238E27FC236}">
                    <a16:creationId xmlns:a16="http://schemas.microsoft.com/office/drawing/2014/main" id="{A95807C0-7622-49FC-9C53-30BEEA3C6AC7}"/>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64" name="Group 20">
              <a:extLst>
                <a:ext uri="{FF2B5EF4-FFF2-40B4-BE49-F238E27FC236}">
                  <a16:creationId xmlns:a16="http://schemas.microsoft.com/office/drawing/2014/main" id="{5B2C0653-9604-4F63-B10B-C306E441D346}"/>
                </a:ext>
              </a:extLst>
            </p:cNvPr>
            <p:cNvGrpSpPr/>
            <p:nvPr/>
          </p:nvGrpSpPr>
          <p:grpSpPr>
            <a:xfrm>
              <a:off x="10225308" y="0"/>
              <a:ext cx="4477675" cy="1734517"/>
              <a:chOff x="0" y="0"/>
              <a:chExt cx="812800" cy="314854"/>
            </a:xfrm>
          </p:grpSpPr>
          <p:sp>
            <p:nvSpPr>
              <p:cNvPr id="74" name="Freeform 21">
                <a:extLst>
                  <a:ext uri="{FF2B5EF4-FFF2-40B4-BE49-F238E27FC236}">
                    <a16:creationId xmlns:a16="http://schemas.microsoft.com/office/drawing/2014/main" id="{93D62783-7B6C-4C23-9E71-83470DF67BA6}"/>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5" name="TextBox 22">
                <a:extLst>
                  <a:ext uri="{FF2B5EF4-FFF2-40B4-BE49-F238E27FC236}">
                    <a16:creationId xmlns:a16="http://schemas.microsoft.com/office/drawing/2014/main" id="{E3D65BE4-4FAD-41B7-9D0E-E6731DA70EFC}"/>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65" name="Group 23">
              <a:extLst>
                <a:ext uri="{FF2B5EF4-FFF2-40B4-BE49-F238E27FC236}">
                  <a16:creationId xmlns:a16="http://schemas.microsoft.com/office/drawing/2014/main" id="{BC05A070-D148-4A3B-BEE5-D42E05F4A736}"/>
                </a:ext>
              </a:extLst>
            </p:cNvPr>
            <p:cNvGrpSpPr/>
            <p:nvPr/>
          </p:nvGrpSpPr>
          <p:grpSpPr>
            <a:xfrm>
              <a:off x="13267186" y="0"/>
              <a:ext cx="4477675" cy="1734517"/>
              <a:chOff x="0" y="0"/>
              <a:chExt cx="812800" cy="314854"/>
            </a:xfrm>
          </p:grpSpPr>
          <p:sp>
            <p:nvSpPr>
              <p:cNvPr id="72" name="Freeform 24">
                <a:extLst>
                  <a:ext uri="{FF2B5EF4-FFF2-40B4-BE49-F238E27FC236}">
                    <a16:creationId xmlns:a16="http://schemas.microsoft.com/office/drawing/2014/main" id="{93C4CF7B-8C1D-420C-969F-66021F740748}"/>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73" name="TextBox 25">
                <a:extLst>
                  <a:ext uri="{FF2B5EF4-FFF2-40B4-BE49-F238E27FC236}">
                    <a16:creationId xmlns:a16="http://schemas.microsoft.com/office/drawing/2014/main" id="{987E3B36-3CF2-4C79-82B5-F9EE04485EF7}"/>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66" name="Group 26">
              <a:extLst>
                <a:ext uri="{FF2B5EF4-FFF2-40B4-BE49-F238E27FC236}">
                  <a16:creationId xmlns:a16="http://schemas.microsoft.com/office/drawing/2014/main" id="{83445BD8-C2B4-4E46-A840-205047F2E513}"/>
                </a:ext>
              </a:extLst>
            </p:cNvPr>
            <p:cNvGrpSpPr/>
            <p:nvPr/>
          </p:nvGrpSpPr>
          <p:grpSpPr>
            <a:xfrm>
              <a:off x="16619543" y="0"/>
              <a:ext cx="4477675" cy="1734517"/>
              <a:chOff x="0" y="0"/>
              <a:chExt cx="812800" cy="314854"/>
            </a:xfrm>
          </p:grpSpPr>
          <p:sp>
            <p:nvSpPr>
              <p:cNvPr id="70" name="Freeform 27">
                <a:extLst>
                  <a:ext uri="{FF2B5EF4-FFF2-40B4-BE49-F238E27FC236}">
                    <a16:creationId xmlns:a16="http://schemas.microsoft.com/office/drawing/2014/main" id="{97EA6109-3740-470F-B9B6-7AD9127508F6}"/>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1" name="TextBox 28">
                <a:extLst>
                  <a:ext uri="{FF2B5EF4-FFF2-40B4-BE49-F238E27FC236}">
                    <a16:creationId xmlns:a16="http://schemas.microsoft.com/office/drawing/2014/main" id="{02243FCC-7EF4-4AC9-A35C-C83A0C7A1C16}"/>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Power COnsumption</a:t>
                </a:r>
              </a:p>
            </p:txBody>
          </p:sp>
        </p:grpSp>
        <p:grpSp>
          <p:nvGrpSpPr>
            <p:cNvPr id="67" name="Group 29">
              <a:extLst>
                <a:ext uri="{FF2B5EF4-FFF2-40B4-BE49-F238E27FC236}">
                  <a16:creationId xmlns:a16="http://schemas.microsoft.com/office/drawing/2014/main" id="{C25DEBE1-9246-4067-BCED-AB46A89A0F3B}"/>
                </a:ext>
              </a:extLst>
            </p:cNvPr>
            <p:cNvGrpSpPr/>
            <p:nvPr/>
          </p:nvGrpSpPr>
          <p:grpSpPr>
            <a:xfrm>
              <a:off x="19906325" y="0"/>
              <a:ext cx="4477675" cy="1734517"/>
              <a:chOff x="0" y="0"/>
              <a:chExt cx="812800" cy="314854"/>
            </a:xfrm>
          </p:grpSpPr>
          <p:sp>
            <p:nvSpPr>
              <p:cNvPr id="68" name="Freeform 30">
                <a:extLst>
                  <a:ext uri="{FF2B5EF4-FFF2-40B4-BE49-F238E27FC236}">
                    <a16:creationId xmlns:a16="http://schemas.microsoft.com/office/drawing/2014/main" id="{BEFD7728-BF18-4C8C-98AF-AB10E15FAC39}"/>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69" name="TextBox 31">
                <a:extLst>
                  <a:ext uri="{FF2B5EF4-FFF2-40B4-BE49-F238E27FC236}">
                    <a16:creationId xmlns:a16="http://schemas.microsoft.com/office/drawing/2014/main" id="{36F78EBB-79D2-4B17-821A-9895D271D439}"/>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4"/>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5"/>
          <a:srcRect/>
          <a:stretch>
            <a:fillRect/>
          </a:stretch>
        </p:blipFill>
        <p:spPr>
          <a:xfrm>
            <a:off x="12682330" y="0"/>
            <a:ext cx="5605670" cy="1391841"/>
          </a:xfrm>
          <a:prstGeom prst="rect">
            <a:avLst/>
          </a:prstGeom>
        </p:spPr>
      </p:pic>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1617717" y="787139"/>
            <a:ext cx="12729478" cy="7160332"/>
          </a:xfrm>
          <a:prstGeom prst="rect">
            <a:avLst/>
          </a:prstGeom>
        </p:spPr>
      </p:pic>
      <p:sp>
        <p:nvSpPr>
          <p:cNvPr id="9" name="TextBox 9"/>
          <p:cNvSpPr txBox="1"/>
          <p:nvPr/>
        </p:nvSpPr>
        <p:spPr>
          <a:xfrm>
            <a:off x="14545917" y="3296727"/>
            <a:ext cx="3428770" cy="26479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Dataset Annotation and export were done with the help of roboflow.</a:t>
            </a:r>
          </a:p>
        </p:txBody>
      </p:sp>
      <p:grpSp>
        <p:nvGrpSpPr>
          <p:cNvPr id="54" name="Group 10">
            <a:extLst>
              <a:ext uri="{FF2B5EF4-FFF2-40B4-BE49-F238E27FC236}">
                <a16:creationId xmlns:a16="http://schemas.microsoft.com/office/drawing/2014/main" id="{61649CD6-C10A-40AE-BC72-B6BFF9FA83B7}"/>
              </a:ext>
            </a:extLst>
          </p:cNvPr>
          <p:cNvGrpSpPr/>
          <p:nvPr/>
        </p:nvGrpSpPr>
        <p:grpSpPr>
          <a:xfrm>
            <a:off x="0" y="9410700"/>
            <a:ext cx="18288000" cy="878397"/>
            <a:chOff x="0" y="0"/>
            <a:chExt cx="24384000" cy="1734517"/>
          </a:xfrm>
        </p:grpSpPr>
        <p:grpSp>
          <p:nvGrpSpPr>
            <p:cNvPr id="55" name="Group 11">
              <a:extLst>
                <a:ext uri="{FF2B5EF4-FFF2-40B4-BE49-F238E27FC236}">
                  <a16:creationId xmlns:a16="http://schemas.microsoft.com/office/drawing/2014/main" id="{F1069819-5D88-4781-8FB4-F4B0E8A9CCE6}"/>
                </a:ext>
              </a:extLst>
            </p:cNvPr>
            <p:cNvGrpSpPr/>
            <p:nvPr/>
          </p:nvGrpSpPr>
          <p:grpSpPr>
            <a:xfrm>
              <a:off x="0" y="0"/>
              <a:ext cx="4721231" cy="1734517"/>
              <a:chOff x="0" y="0"/>
              <a:chExt cx="857011" cy="314854"/>
            </a:xfrm>
          </p:grpSpPr>
          <p:sp>
            <p:nvSpPr>
              <p:cNvPr id="74" name="Freeform 12">
                <a:extLst>
                  <a:ext uri="{FF2B5EF4-FFF2-40B4-BE49-F238E27FC236}">
                    <a16:creationId xmlns:a16="http://schemas.microsoft.com/office/drawing/2014/main" id="{0CE419F5-6023-4026-9D3B-A78483B99D22}"/>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75" name="TextBox 13">
                <a:extLst>
                  <a:ext uri="{FF2B5EF4-FFF2-40B4-BE49-F238E27FC236}">
                    <a16:creationId xmlns:a16="http://schemas.microsoft.com/office/drawing/2014/main" id="{2EB93F3E-3DBF-4A02-A459-31BC083949E9}"/>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56" name="Group 14">
              <a:extLst>
                <a:ext uri="{FF2B5EF4-FFF2-40B4-BE49-F238E27FC236}">
                  <a16:creationId xmlns:a16="http://schemas.microsoft.com/office/drawing/2014/main" id="{753AB87B-20DA-4405-9760-E8CF1CBF1E3D}"/>
                </a:ext>
              </a:extLst>
            </p:cNvPr>
            <p:cNvGrpSpPr/>
            <p:nvPr/>
          </p:nvGrpSpPr>
          <p:grpSpPr>
            <a:xfrm>
              <a:off x="3586169" y="0"/>
              <a:ext cx="4477675" cy="1734517"/>
              <a:chOff x="0" y="0"/>
              <a:chExt cx="812800" cy="314854"/>
            </a:xfrm>
          </p:grpSpPr>
          <p:sp>
            <p:nvSpPr>
              <p:cNvPr id="72" name="Freeform 15">
                <a:extLst>
                  <a:ext uri="{FF2B5EF4-FFF2-40B4-BE49-F238E27FC236}">
                    <a16:creationId xmlns:a16="http://schemas.microsoft.com/office/drawing/2014/main" id="{FC427622-7026-4792-B6C2-8EC610D31CF5}"/>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3" name="TextBox 16">
                <a:extLst>
                  <a:ext uri="{FF2B5EF4-FFF2-40B4-BE49-F238E27FC236}">
                    <a16:creationId xmlns:a16="http://schemas.microsoft.com/office/drawing/2014/main" id="{6D115CC5-FE39-4F9D-8FFD-B947E3689C12}"/>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57" name="Group 17">
              <a:extLst>
                <a:ext uri="{FF2B5EF4-FFF2-40B4-BE49-F238E27FC236}">
                  <a16:creationId xmlns:a16="http://schemas.microsoft.com/office/drawing/2014/main" id="{4056D894-262F-46F5-AE1B-3A136C962DD8}"/>
                </a:ext>
              </a:extLst>
            </p:cNvPr>
            <p:cNvGrpSpPr/>
            <p:nvPr/>
          </p:nvGrpSpPr>
          <p:grpSpPr>
            <a:xfrm>
              <a:off x="6938526" y="0"/>
              <a:ext cx="4477675" cy="1734517"/>
              <a:chOff x="0" y="0"/>
              <a:chExt cx="812800" cy="314854"/>
            </a:xfrm>
          </p:grpSpPr>
          <p:sp>
            <p:nvSpPr>
              <p:cNvPr id="70" name="Freeform 18">
                <a:extLst>
                  <a:ext uri="{FF2B5EF4-FFF2-40B4-BE49-F238E27FC236}">
                    <a16:creationId xmlns:a16="http://schemas.microsoft.com/office/drawing/2014/main" id="{CCA1DDEB-54AA-4F03-B282-C1078B301EF4}"/>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1" name="TextBox 19">
                <a:extLst>
                  <a:ext uri="{FF2B5EF4-FFF2-40B4-BE49-F238E27FC236}">
                    <a16:creationId xmlns:a16="http://schemas.microsoft.com/office/drawing/2014/main" id="{0D9E484D-670B-4657-9CD8-CDB4BACD8A91}"/>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58" name="Group 20">
              <a:extLst>
                <a:ext uri="{FF2B5EF4-FFF2-40B4-BE49-F238E27FC236}">
                  <a16:creationId xmlns:a16="http://schemas.microsoft.com/office/drawing/2014/main" id="{83ED3777-EDE3-451D-9FC7-BC8C86E192E5}"/>
                </a:ext>
              </a:extLst>
            </p:cNvPr>
            <p:cNvGrpSpPr/>
            <p:nvPr/>
          </p:nvGrpSpPr>
          <p:grpSpPr>
            <a:xfrm>
              <a:off x="10225308" y="0"/>
              <a:ext cx="4477675" cy="1734517"/>
              <a:chOff x="0" y="0"/>
              <a:chExt cx="812800" cy="314854"/>
            </a:xfrm>
          </p:grpSpPr>
          <p:sp>
            <p:nvSpPr>
              <p:cNvPr id="68" name="Freeform 21">
                <a:extLst>
                  <a:ext uri="{FF2B5EF4-FFF2-40B4-BE49-F238E27FC236}">
                    <a16:creationId xmlns:a16="http://schemas.microsoft.com/office/drawing/2014/main" id="{3816E460-9FAF-4846-BCBE-66DD1C7C9B34}"/>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69" name="TextBox 22">
                <a:extLst>
                  <a:ext uri="{FF2B5EF4-FFF2-40B4-BE49-F238E27FC236}">
                    <a16:creationId xmlns:a16="http://schemas.microsoft.com/office/drawing/2014/main" id="{4431C89D-0007-45C5-8E33-1069063D3E69}"/>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59" name="Group 23">
              <a:extLst>
                <a:ext uri="{FF2B5EF4-FFF2-40B4-BE49-F238E27FC236}">
                  <a16:creationId xmlns:a16="http://schemas.microsoft.com/office/drawing/2014/main" id="{7B7D705D-D1FE-4AA2-A716-72DD2A61128D}"/>
                </a:ext>
              </a:extLst>
            </p:cNvPr>
            <p:cNvGrpSpPr/>
            <p:nvPr/>
          </p:nvGrpSpPr>
          <p:grpSpPr>
            <a:xfrm>
              <a:off x="13267186" y="0"/>
              <a:ext cx="4477675" cy="1734517"/>
              <a:chOff x="0" y="0"/>
              <a:chExt cx="812800" cy="314854"/>
            </a:xfrm>
          </p:grpSpPr>
          <p:sp>
            <p:nvSpPr>
              <p:cNvPr id="66" name="Freeform 24">
                <a:extLst>
                  <a:ext uri="{FF2B5EF4-FFF2-40B4-BE49-F238E27FC236}">
                    <a16:creationId xmlns:a16="http://schemas.microsoft.com/office/drawing/2014/main" id="{E087EAE4-E950-407D-8F5B-940CD5A0558A}"/>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67" name="TextBox 25">
                <a:extLst>
                  <a:ext uri="{FF2B5EF4-FFF2-40B4-BE49-F238E27FC236}">
                    <a16:creationId xmlns:a16="http://schemas.microsoft.com/office/drawing/2014/main" id="{9436D20E-A0AF-4A3F-B385-62EF75CC8560}"/>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60" name="Group 26">
              <a:extLst>
                <a:ext uri="{FF2B5EF4-FFF2-40B4-BE49-F238E27FC236}">
                  <a16:creationId xmlns:a16="http://schemas.microsoft.com/office/drawing/2014/main" id="{4F9FAF18-2FE0-49D1-8233-49149CFF0BB3}"/>
                </a:ext>
              </a:extLst>
            </p:cNvPr>
            <p:cNvGrpSpPr/>
            <p:nvPr/>
          </p:nvGrpSpPr>
          <p:grpSpPr>
            <a:xfrm>
              <a:off x="16619543" y="0"/>
              <a:ext cx="4477675" cy="1734517"/>
              <a:chOff x="0" y="0"/>
              <a:chExt cx="812800" cy="314854"/>
            </a:xfrm>
          </p:grpSpPr>
          <p:sp>
            <p:nvSpPr>
              <p:cNvPr id="64" name="Freeform 27">
                <a:extLst>
                  <a:ext uri="{FF2B5EF4-FFF2-40B4-BE49-F238E27FC236}">
                    <a16:creationId xmlns:a16="http://schemas.microsoft.com/office/drawing/2014/main" id="{E53F73CE-1495-46B6-AB30-8789147A066A}"/>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65" name="TextBox 28">
                <a:extLst>
                  <a:ext uri="{FF2B5EF4-FFF2-40B4-BE49-F238E27FC236}">
                    <a16:creationId xmlns:a16="http://schemas.microsoft.com/office/drawing/2014/main" id="{7AE2D534-3CF1-4A08-98A0-6341E77015FB}"/>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Power COnsumption</a:t>
                </a:r>
              </a:p>
            </p:txBody>
          </p:sp>
        </p:grpSp>
        <p:grpSp>
          <p:nvGrpSpPr>
            <p:cNvPr id="61" name="Group 29">
              <a:extLst>
                <a:ext uri="{FF2B5EF4-FFF2-40B4-BE49-F238E27FC236}">
                  <a16:creationId xmlns:a16="http://schemas.microsoft.com/office/drawing/2014/main" id="{25605B0B-596A-46E5-AAAE-80B349328CED}"/>
                </a:ext>
              </a:extLst>
            </p:cNvPr>
            <p:cNvGrpSpPr/>
            <p:nvPr/>
          </p:nvGrpSpPr>
          <p:grpSpPr>
            <a:xfrm>
              <a:off x="19906325" y="0"/>
              <a:ext cx="4477675" cy="1734517"/>
              <a:chOff x="0" y="0"/>
              <a:chExt cx="812800" cy="314854"/>
            </a:xfrm>
          </p:grpSpPr>
          <p:sp>
            <p:nvSpPr>
              <p:cNvPr id="62" name="Freeform 30">
                <a:extLst>
                  <a:ext uri="{FF2B5EF4-FFF2-40B4-BE49-F238E27FC236}">
                    <a16:creationId xmlns:a16="http://schemas.microsoft.com/office/drawing/2014/main" id="{C4558A44-32A4-4A1F-B93B-32BD27D8C129}"/>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63" name="TextBox 31">
                <a:extLst>
                  <a:ext uri="{FF2B5EF4-FFF2-40B4-BE49-F238E27FC236}">
                    <a16:creationId xmlns:a16="http://schemas.microsoft.com/office/drawing/2014/main" id="{3A3C8A3B-EEC0-4C44-9D74-F8A70D4C8A23}"/>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timing>
    <p:tnLst>
      <p:par>
        <p:cTn id="1" dur="indefinite" restart="never" nodeType="tmRoot">
          <p:childTnLst>
            <p:video>
              <p:cMediaNode vol="0">
                <p:cTn id="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3"/>
          <a:srcRect/>
          <a:stretch>
            <a:fillRect/>
          </a:stretch>
        </p:blipFill>
        <p:spPr>
          <a:xfrm>
            <a:off x="12682330" y="0"/>
            <a:ext cx="5605670" cy="1391841"/>
          </a:xfrm>
          <a:prstGeom prst="rect">
            <a:avLst/>
          </a:prstGeom>
        </p:spPr>
      </p:pic>
      <p:pic>
        <p:nvPicPr>
          <p:cNvPr id="8" name="Picture 8"/>
          <p:cNvPicPr>
            <a:picLocks noChangeAspect="1"/>
          </p:cNvPicPr>
          <p:nvPr/>
        </p:nvPicPr>
        <p:blipFill>
          <a:blip r:embed="rId4"/>
          <a:srcRect/>
          <a:stretch>
            <a:fillRect/>
          </a:stretch>
        </p:blipFill>
        <p:spPr>
          <a:xfrm>
            <a:off x="1170904" y="3390986"/>
            <a:ext cx="6795881" cy="4863303"/>
          </a:xfrm>
          <a:prstGeom prst="rect">
            <a:avLst/>
          </a:prstGeom>
        </p:spPr>
      </p:pic>
      <p:pic>
        <p:nvPicPr>
          <p:cNvPr id="9" name="Picture 9"/>
          <p:cNvPicPr>
            <a:picLocks noChangeAspect="1"/>
          </p:cNvPicPr>
          <p:nvPr/>
        </p:nvPicPr>
        <p:blipFill>
          <a:blip r:embed="rId5"/>
          <a:srcRect/>
          <a:stretch>
            <a:fillRect/>
          </a:stretch>
        </p:blipFill>
        <p:spPr>
          <a:xfrm>
            <a:off x="9613137" y="3390986"/>
            <a:ext cx="6617187" cy="4735425"/>
          </a:xfrm>
          <a:prstGeom prst="rect">
            <a:avLst/>
          </a:prstGeom>
        </p:spPr>
      </p:pic>
      <p:sp>
        <p:nvSpPr>
          <p:cNvPr id="10" name="TextBox 10"/>
          <p:cNvSpPr txBox="1"/>
          <p:nvPr/>
        </p:nvSpPr>
        <p:spPr>
          <a:xfrm>
            <a:off x="788233" y="1498078"/>
            <a:ext cx="16711535" cy="1562100"/>
          </a:xfrm>
          <a:prstGeom prst="rect">
            <a:avLst/>
          </a:prstGeom>
        </p:spPr>
        <p:txBody>
          <a:bodyPr lIns="0" tIns="0" rIns="0" bIns="0" rtlCol="0" anchor="t">
            <a:spAutoFit/>
          </a:bodyPr>
          <a:lstStyle/>
          <a:p>
            <a:pPr>
              <a:lnSpc>
                <a:spcPts val="6299"/>
              </a:lnSpc>
            </a:pPr>
            <a:r>
              <a:rPr lang="en-US" sz="4500">
                <a:solidFill>
                  <a:srgbClr val="000000"/>
                </a:solidFill>
                <a:latin typeface="Canva Sans Bold"/>
              </a:rPr>
              <a:t>After training on YOLO v7 for 70 epochs, we got the following results</a:t>
            </a:r>
          </a:p>
        </p:txBody>
      </p:sp>
      <p:sp>
        <p:nvSpPr>
          <p:cNvPr id="11" name="TextBox 11"/>
          <p:cNvSpPr txBox="1"/>
          <p:nvPr/>
        </p:nvSpPr>
        <p:spPr>
          <a:xfrm>
            <a:off x="1170904" y="8301913"/>
            <a:ext cx="6795881"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Test batch-Labels</a:t>
            </a:r>
          </a:p>
        </p:txBody>
      </p:sp>
      <p:sp>
        <p:nvSpPr>
          <p:cNvPr id="12" name="TextBox 12"/>
          <p:cNvSpPr txBox="1"/>
          <p:nvPr/>
        </p:nvSpPr>
        <p:spPr>
          <a:xfrm>
            <a:off x="10798846" y="8250235"/>
            <a:ext cx="4245769"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Test batch-Predictions</a:t>
            </a:r>
          </a:p>
        </p:txBody>
      </p:sp>
      <p:grpSp>
        <p:nvGrpSpPr>
          <p:cNvPr id="35" name="Group 10">
            <a:extLst>
              <a:ext uri="{FF2B5EF4-FFF2-40B4-BE49-F238E27FC236}">
                <a16:creationId xmlns:a16="http://schemas.microsoft.com/office/drawing/2014/main" id="{4652E1A6-C95C-4E3A-83D5-1F418EE1BD33}"/>
              </a:ext>
            </a:extLst>
          </p:cNvPr>
          <p:cNvGrpSpPr/>
          <p:nvPr/>
        </p:nvGrpSpPr>
        <p:grpSpPr>
          <a:xfrm>
            <a:off x="0" y="9410700"/>
            <a:ext cx="18288000" cy="878397"/>
            <a:chOff x="0" y="0"/>
            <a:chExt cx="24384000" cy="1734517"/>
          </a:xfrm>
        </p:grpSpPr>
        <p:grpSp>
          <p:nvGrpSpPr>
            <p:cNvPr id="36" name="Group 11">
              <a:extLst>
                <a:ext uri="{FF2B5EF4-FFF2-40B4-BE49-F238E27FC236}">
                  <a16:creationId xmlns:a16="http://schemas.microsoft.com/office/drawing/2014/main" id="{17BED87A-4D98-4F42-BB7C-D1022365EF85}"/>
                </a:ext>
              </a:extLst>
            </p:cNvPr>
            <p:cNvGrpSpPr/>
            <p:nvPr/>
          </p:nvGrpSpPr>
          <p:grpSpPr>
            <a:xfrm>
              <a:off x="0" y="0"/>
              <a:ext cx="4721231" cy="1734517"/>
              <a:chOff x="0" y="0"/>
              <a:chExt cx="857011" cy="314854"/>
            </a:xfrm>
          </p:grpSpPr>
          <p:sp>
            <p:nvSpPr>
              <p:cNvPr id="55" name="Freeform 12">
                <a:extLst>
                  <a:ext uri="{FF2B5EF4-FFF2-40B4-BE49-F238E27FC236}">
                    <a16:creationId xmlns:a16="http://schemas.microsoft.com/office/drawing/2014/main" id="{754F172F-DE94-42A8-A675-ECE349AE7A46}"/>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56" name="TextBox 13">
                <a:extLst>
                  <a:ext uri="{FF2B5EF4-FFF2-40B4-BE49-F238E27FC236}">
                    <a16:creationId xmlns:a16="http://schemas.microsoft.com/office/drawing/2014/main" id="{D06305FF-95E1-4B98-8EC8-39F050B8DA86}"/>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37" name="Group 14">
              <a:extLst>
                <a:ext uri="{FF2B5EF4-FFF2-40B4-BE49-F238E27FC236}">
                  <a16:creationId xmlns:a16="http://schemas.microsoft.com/office/drawing/2014/main" id="{FF6A19F5-39E3-41E8-918B-592E48750643}"/>
                </a:ext>
              </a:extLst>
            </p:cNvPr>
            <p:cNvGrpSpPr/>
            <p:nvPr/>
          </p:nvGrpSpPr>
          <p:grpSpPr>
            <a:xfrm>
              <a:off x="3586169" y="0"/>
              <a:ext cx="4477675" cy="1734517"/>
              <a:chOff x="0" y="0"/>
              <a:chExt cx="812800" cy="314854"/>
            </a:xfrm>
          </p:grpSpPr>
          <p:sp>
            <p:nvSpPr>
              <p:cNvPr id="53" name="Freeform 15">
                <a:extLst>
                  <a:ext uri="{FF2B5EF4-FFF2-40B4-BE49-F238E27FC236}">
                    <a16:creationId xmlns:a16="http://schemas.microsoft.com/office/drawing/2014/main" id="{215A7157-B143-4726-ABA3-832EDA0D652C}"/>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4" name="TextBox 16">
                <a:extLst>
                  <a:ext uri="{FF2B5EF4-FFF2-40B4-BE49-F238E27FC236}">
                    <a16:creationId xmlns:a16="http://schemas.microsoft.com/office/drawing/2014/main" id="{DE91E4D1-CFBE-4DF8-9517-AB75EFD35DAF}"/>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38" name="Group 17">
              <a:extLst>
                <a:ext uri="{FF2B5EF4-FFF2-40B4-BE49-F238E27FC236}">
                  <a16:creationId xmlns:a16="http://schemas.microsoft.com/office/drawing/2014/main" id="{BB815D68-B157-4219-AC6F-26BE369A3918}"/>
                </a:ext>
              </a:extLst>
            </p:cNvPr>
            <p:cNvGrpSpPr/>
            <p:nvPr/>
          </p:nvGrpSpPr>
          <p:grpSpPr>
            <a:xfrm>
              <a:off x="6938526" y="0"/>
              <a:ext cx="4477675" cy="1734517"/>
              <a:chOff x="0" y="0"/>
              <a:chExt cx="812800" cy="314854"/>
            </a:xfrm>
          </p:grpSpPr>
          <p:sp>
            <p:nvSpPr>
              <p:cNvPr id="51" name="Freeform 18">
                <a:extLst>
                  <a:ext uri="{FF2B5EF4-FFF2-40B4-BE49-F238E27FC236}">
                    <a16:creationId xmlns:a16="http://schemas.microsoft.com/office/drawing/2014/main" id="{71DAB4C3-044B-422E-A25A-2CF07396E62A}"/>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2" name="TextBox 19">
                <a:extLst>
                  <a:ext uri="{FF2B5EF4-FFF2-40B4-BE49-F238E27FC236}">
                    <a16:creationId xmlns:a16="http://schemas.microsoft.com/office/drawing/2014/main" id="{1F4AECCB-6CD7-45D3-8010-599F75AFFE99}"/>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39" name="Group 20">
              <a:extLst>
                <a:ext uri="{FF2B5EF4-FFF2-40B4-BE49-F238E27FC236}">
                  <a16:creationId xmlns:a16="http://schemas.microsoft.com/office/drawing/2014/main" id="{D160DD33-0EA3-4183-B823-C7C7D01B1E90}"/>
                </a:ext>
              </a:extLst>
            </p:cNvPr>
            <p:cNvGrpSpPr/>
            <p:nvPr/>
          </p:nvGrpSpPr>
          <p:grpSpPr>
            <a:xfrm>
              <a:off x="10225308" y="0"/>
              <a:ext cx="4477675" cy="1734517"/>
              <a:chOff x="0" y="0"/>
              <a:chExt cx="812800" cy="314854"/>
            </a:xfrm>
          </p:grpSpPr>
          <p:sp>
            <p:nvSpPr>
              <p:cNvPr id="49" name="Freeform 21">
                <a:extLst>
                  <a:ext uri="{FF2B5EF4-FFF2-40B4-BE49-F238E27FC236}">
                    <a16:creationId xmlns:a16="http://schemas.microsoft.com/office/drawing/2014/main" id="{21CFAC56-DB52-4B9A-9317-978C832E9025}"/>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0" name="TextBox 22">
                <a:extLst>
                  <a:ext uri="{FF2B5EF4-FFF2-40B4-BE49-F238E27FC236}">
                    <a16:creationId xmlns:a16="http://schemas.microsoft.com/office/drawing/2014/main" id="{90321AD7-0E14-4109-ACA9-3511EE04EF37}"/>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40" name="Group 23">
              <a:extLst>
                <a:ext uri="{FF2B5EF4-FFF2-40B4-BE49-F238E27FC236}">
                  <a16:creationId xmlns:a16="http://schemas.microsoft.com/office/drawing/2014/main" id="{AD9F3211-0A76-4447-A90A-34FC455CB8DE}"/>
                </a:ext>
              </a:extLst>
            </p:cNvPr>
            <p:cNvGrpSpPr/>
            <p:nvPr/>
          </p:nvGrpSpPr>
          <p:grpSpPr>
            <a:xfrm>
              <a:off x="13267186" y="0"/>
              <a:ext cx="4477675" cy="1734517"/>
              <a:chOff x="0" y="0"/>
              <a:chExt cx="812800" cy="314854"/>
            </a:xfrm>
          </p:grpSpPr>
          <p:sp>
            <p:nvSpPr>
              <p:cNvPr id="47" name="Freeform 24">
                <a:extLst>
                  <a:ext uri="{FF2B5EF4-FFF2-40B4-BE49-F238E27FC236}">
                    <a16:creationId xmlns:a16="http://schemas.microsoft.com/office/drawing/2014/main" id="{EBBC47CB-40D3-4FDC-9181-75FC94683A42}"/>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48" name="TextBox 25">
                <a:extLst>
                  <a:ext uri="{FF2B5EF4-FFF2-40B4-BE49-F238E27FC236}">
                    <a16:creationId xmlns:a16="http://schemas.microsoft.com/office/drawing/2014/main" id="{8CEC5998-FBE7-4BFF-9FAC-F99F5D789858}"/>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41" name="Group 26">
              <a:extLst>
                <a:ext uri="{FF2B5EF4-FFF2-40B4-BE49-F238E27FC236}">
                  <a16:creationId xmlns:a16="http://schemas.microsoft.com/office/drawing/2014/main" id="{9ADC1137-9A3B-432B-84E6-86C224DCA229}"/>
                </a:ext>
              </a:extLst>
            </p:cNvPr>
            <p:cNvGrpSpPr/>
            <p:nvPr/>
          </p:nvGrpSpPr>
          <p:grpSpPr>
            <a:xfrm>
              <a:off x="16619543" y="0"/>
              <a:ext cx="4477675" cy="1734517"/>
              <a:chOff x="0" y="0"/>
              <a:chExt cx="812800" cy="314854"/>
            </a:xfrm>
          </p:grpSpPr>
          <p:sp>
            <p:nvSpPr>
              <p:cNvPr id="45" name="Freeform 27">
                <a:extLst>
                  <a:ext uri="{FF2B5EF4-FFF2-40B4-BE49-F238E27FC236}">
                    <a16:creationId xmlns:a16="http://schemas.microsoft.com/office/drawing/2014/main" id="{180940FA-64E2-4862-A45A-04F341B8D9DE}"/>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6" name="TextBox 28">
                <a:extLst>
                  <a:ext uri="{FF2B5EF4-FFF2-40B4-BE49-F238E27FC236}">
                    <a16:creationId xmlns:a16="http://schemas.microsoft.com/office/drawing/2014/main" id="{E627F3CC-7289-42EA-ABDE-2BDEA52E2F5C}"/>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Power Consumption</a:t>
                </a:r>
              </a:p>
            </p:txBody>
          </p:sp>
        </p:grpSp>
        <p:grpSp>
          <p:nvGrpSpPr>
            <p:cNvPr id="42" name="Group 29">
              <a:extLst>
                <a:ext uri="{FF2B5EF4-FFF2-40B4-BE49-F238E27FC236}">
                  <a16:creationId xmlns:a16="http://schemas.microsoft.com/office/drawing/2014/main" id="{08E23DC8-143E-47B1-8AAA-AB08CE115CC3}"/>
                </a:ext>
              </a:extLst>
            </p:cNvPr>
            <p:cNvGrpSpPr/>
            <p:nvPr/>
          </p:nvGrpSpPr>
          <p:grpSpPr>
            <a:xfrm>
              <a:off x="19906325" y="0"/>
              <a:ext cx="4477675" cy="1734517"/>
              <a:chOff x="0" y="0"/>
              <a:chExt cx="812800" cy="314854"/>
            </a:xfrm>
          </p:grpSpPr>
          <p:sp>
            <p:nvSpPr>
              <p:cNvPr id="43" name="Freeform 30">
                <a:extLst>
                  <a:ext uri="{FF2B5EF4-FFF2-40B4-BE49-F238E27FC236}">
                    <a16:creationId xmlns:a16="http://schemas.microsoft.com/office/drawing/2014/main" id="{3EA79DF6-67FC-406B-824A-23C2DD190EA7}"/>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4" name="TextBox 31">
                <a:extLst>
                  <a:ext uri="{FF2B5EF4-FFF2-40B4-BE49-F238E27FC236}">
                    <a16:creationId xmlns:a16="http://schemas.microsoft.com/office/drawing/2014/main" id="{FD86FBC1-3942-4515-836F-84FA4CAB23B0}"/>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3"/>
          <a:srcRect/>
          <a:stretch>
            <a:fillRect/>
          </a:stretch>
        </p:blipFill>
        <p:spPr>
          <a:xfrm>
            <a:off x="12682330" y="0"/>
            <a:ext cx="5605670" cy="1391841"/>
          </a:xfrm>
          <a:prstGeom prst="rect">
            <a:avLst/>
          </a:prstGeom>
        </p:spPr>
      </p:pic>
      <p:pic>
        <p:nvPicPr>
          <p:cNvPr id="8" name="Picture 8"/>
          <p:cNvPicPr>
            <a:picLocks noChangeAspect="1"/>
          </p:cNvPicPr>
          <p:nvPr/>
        </p:nvPicPr>
        <p:blipFill>
          <a:blip r:embed="rId4"/>
          <a:srcRect/>
          <a:stretch>
            <a:fillRect/>
          </a:stretch>
        </p:blipFill>
        <p:spPr>
          <a:xfrm>
            <a:off x="1170904" y="3457306"/>
            <a:ext cx="7413329" cy="5189330"/>
          </a:xfrm>
          <a:prstGeom prst="rect">
            <a:avLst/>
          </a:prstGeom>
        </p:spPr>
      </p:pic>
      <p:pic>
        <p:nvPicPr>
          <p:cNvPr id="9" name="Picture 9"/>
          <p:cNvPicPr>
            <a:picLocks noChangeAspect="1"/>
          </p:cNvPicPr>
          <p:nvPr/>
        </p:nvPicPr>
        <p:blipFill>
          <a:blip r:embed="rId5"/>
          <a:srcRect/>
          <a:stretch>
            <a:fillRect/>
          </a:stretch>
        </p:blipFill>
        <p:spPr>
          <a:xfrm>
            <a:off x="9845971" y="3457306"/>
            <a:ext cx="7413329" cy="5189330"/>
          </a:xfrm>
          <a:prstGeom prst="rect">
            <a:avLst/>
          </a:prstGeom>
        </p:spPr>
      </p:pic>
      <p:sp>
        <p:nvSpPr>
          <p:cNvPr id="10" name="TextBox 10"/>
          <p:cNvSpPr txBox="1"/>
          <p:nvPr/>
        </p:nvSpPr>
        <p:spPr>
          <a:xfrm>
            <a:off x="1330820" y="1192054"/>
            <a:ext cx="6365200" cy="896620"/>
          </a:xfrm>
          <a:prstGeom prst="rect">
            <a:avLst/>
          </a:prstGeom>
        </p:spPr>
        <p:txBody>
          <a:bodyPr lIns="0" tIns="0" rIns="0" bIns="0" rtlCol="0" anchor="t">
            <a:spAutoFit/>
          </a:bodyPr>
          <a:lstStyle/>
          <a:p>
            <a:pPr algn="ctr">
              <a:lnSpc>
                <a:spcPts val="7279"/>
              </a:lnSpc>
            </a:pPr>
            <a:r>
              <a:rPr lang="en-US" sz="5199">
                <a:solidFill>
                  <a:srgbClr val="000000"/>
                </a:solidFill>
                <a:latin typeface="Genty Sans Bold"/>
              </a:rPr>
              <a:t>Results Continued...</a:t>
            </a:r>
          </a:p>
        </p:txBody>
      </p:sp>
      <p:grpSp>
        <p:nvGrpSpPr>
          <p:cNvPr id="33" name="Group 10">
            <a:extLst>
              <a:ext uri="{FF2B5EF4-FFF2-40B4-BE49-F238E27FC236}">
                <a16:creationId xmlns:a16="http://schemas.microsoft.com/office/drawing/2014/main" id="{7BFF338C-D976-4E34-97ED-DC84D0BAC79D}"/>
              </a:ext>
            </a:extLst>
          </p:cNvPr>
          <p:cNvGrpSpPr/>
          <p:nvPr/>
        </p:nvGrpSpPr>
        <p:grpSpPr>
          <a:xfrm>
            <a:off x="0" y="9410700"/>
            <a:ext cx="18288000" cy="878397"/>
            <a:chOff x="0" y="0"/>
            <a:chExt cx="24384000" cy="1734517"/>
          </a:xfrm>
        </p:grpSpPr>
        <p:grpSp>
          <p:nvGrpSpPr>
            <p:cNvPr id="34" name="Group 11">
              <a:extLst>
                <a:ext uri="{FF2B5EF4-FFF2-40B4-BE49-F238E27FC236}">
                  <a16:creationId xmlns:a16="http://schemas.microsoft.com/office/drawing/2014/main" id="{800A8D3D-932B-439F-B77B-A1A52D32BBAD}"/>
                </a:ext>
              </a:extLst>
            </p:cNvPr>
            <p:cNvGrpSpPr/>
            <p:nvPr/>
          </p:nvGrpSpPr>
          <p:grpSpPr>
            <a:xfrm>
              <a:off x="0" y="0"/>
              <a:ext cx="4721231" cy="1734517"/>
              <a:chOff x="0" y="0"/>
              <a:chExt cx="857011" cy="314854"/>
            </a:xfrm>
          </p:grpSpPr>
          <p:sp>
            <p:nvSpPr>
              <p:cNvPr id="53" name="Freeform 12">
                <a:extLst>
                  <a:ext uri="{FF2B5EF4-FFF2-40B4-BE49-F238E27FC236}">
                    <a16:creationId xmlns:a16="http://schemas.microsoft.com/office/drawing/2014/main" id="{0EC7E744-0205-4318-BB2F-804079FA2BC2}"/>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54" name="TextBox 13">
                <a:extLst>
                  <a:ext uri="{FF2B5EF4-FFF2-40B4-BE49-F238E27FC236}">
                    <a16:creationId xmlns:a16="http://schemas.microsoft.com/office/drawing/2014/main" id="{589BCAA4-6BA7-4B20-B8C6-7FC2F18BE9F4}"/>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35" name="Group 14">
              <a:extLst>
                <a:ext uri="{FF2B5EF4-FFF2-40B4-BE49-F238E27FC236}">
                  <a16:creationId xmlns:a16="http://schemas.microsoft.com/office/drawing/2014/main" id="{17E5996F-54F0-4689-B30A-4F5335D0F79F}"/>
                </a:ext>
              </a:extLst>
            </p:cNvPr>
            <p:cNvGrpSpPr/>
            <p:nvPr/>
          </p:nvGrpSpPr>
          <p:grpSpPr>
            <a:xfrm>
              <a:off x="3586169" y="0"/>
              <a:ext cx="4477675" cy="1734517"/>
              <a:chOff x="0" y="0"/>
              <a:chExt cx="812800" cy="314854"/>
            </a:xfrm>
          </p:grpSpPr>
          <p:sp>
            <p:nvSpPr>
              <p:cNvPr id="51" name="Freeform 15">
                <a:extLst>
                  <a:ext uri="{FF2B5EF4-FFF2-40B4-BE49-F238E27FC236}">
                    <a16:creationId xmlns:a16="http://schemas.microsoft.com/office/drawing/2014/main" id="{6BE2B3D2-F321-4C1E-8C31-89D73CFBFE96}"/>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2" name="TextBox 16">
                <a:extLst>
                  <a:ext uri="{FF2B5EF4-FFF2-40B4-BE49-F238E27FC236}">
                    <a16:creationId xmlns:a16="http://schemas.microsoft.com/office/drawing/2014/main" id="{CDD837B8-8CA7-4EC3-A600-30637715AE89}"/>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36" name="Group 17">
              <a:extLst>
                <a:ext uri="{FF2B5EF4-FFF2-40B4-BE49-F238E27FC236}">
                  <a16:creationId xmlns:a16="http://schemas.microsoft.com/office/drawing/2014/main" id="{BA7DB8AE-D01D-41EE-8DE4-ECC87B819742}"/>
                </a:ext>
              </a:extLst>
            </p:cNvPr>
            <p:cNvGrpSpPr/>
            <p:nvPr/>
          </p:nvGrpSpPr>
          <p:grpSpPr>
            <a:xfrm>
              <a:off x="6938526" y="0"/>
              <a:ext cx="4477675" cy="1734517"/>
              <a:chOff x="0" y="0"/>
              <a:chExt cx="812800" cy="314854"/>
            </a:xfrm>
          </p:grpSpPr>
          <p:sp>
            <p:nvSpPr>
              <p:cNvPr id="49" name="Freeform 18">
                <a:extLst>
                  <a:ext uri="{FF2B5EF4-FFF2-40B4-BE49-F238E27FC236}">
                    <a16:creationId xmlns:a16="http://schemas.microsoft.com/office/drawing/2014/main" id="{E3C1046B-49DB-40D9-8ACD-C53B7846CF72}"/>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0" name="TextBox 19">
                <a:extLst>
                  <a:ext uri="{FF2B5EF4-FFF2-40B4-BE49-F238E27FC236}">
                    <a16:creationId xmlns:a16="http://schemas.microsoft.com/office/drawing/2014/main" id="{7462E791-7160-4948-8561-FC94F39F3EA1}"/>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37" name="Group 20">
              <a:extLst>
                <a:ext uri="{FF2B5EF4-FFF2-40B4-BE49-F238E27FC236}">
                  <a16:creationId xmlns:a16="http://schemas.microsoft.com/office/drawing/2014/main" id="{2EBDFBC8-AD60-4E48-B65B-72DAF63356E0}"/>
                </a:ext>
              </a:extLst>
            </p:cNvPr>
            <p:cNvGrpSpPr/>
            <p:nvPr/>
          </p:nvGrpSpPr>
          <p:grpSpPr>
            <a:xfrm>
              <a:off x="10225308" y="0"/>
              <a:ext cx="4477675" cy="1734517"/>
              <a:chOff x="0" y="0"/>
              <a:chExt cx="812800" cy="314854"/>
            </a:xfrm>
          </p:grpSpPr>
          <p:sp>
            <p:nvSpPr>
              <p:cNvPr id="47" name="Freeform 21">
                <a:extLst>
                  <a:ext uri="{FF2B5EF4-FFF2-40B4-BE49-F238E27FC236}">
                    <a16:creationId xmlns:a16="http://schemas.microsoft.com/office/drawing/2014/main" id="{45D554FB-FC1F-4A49-9251-A2685F800B38}"/>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8" name="TextBox 22">
                <a:extLst>
                  <a:ext uri="{FF2B5EF4-FFF2-40B4-BE49-F238E27FC236}">
                    <a16:creationId xmlns:a16="http://schemas.microsoft.com/office/drawing/2014/main" id="{54FA5441-7229-437D-956F-BF770DA8B8D3}"/>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38" name="Group 23">
              <a:extLst>
                <a:ext uri="{FF2B5EF4-FFF2-40B4-BE49-F238E27FC236}">
                  <a16:creationId xmlns:a16="http://schemas.microsoft.com/office/drawing/2014/main" id="{E0EAA438-E126-4607-B34C-25EA7AE3140C}"/>
                </a:ext>
              </a:extLst>
            </p:cNvPr>
            <p:cNvGrpSpPr/>
            <p:nvPr/>
          </p:nvGrpSpPr>
          <p:grpSpPr>
            <a:xfrm>
              <a:off x="13267186" y="0"/>
              <a:ext cx="4477675" cy="1734517"/>
              <a:chOff x="0" y="0"/>
              <a:chExt cx="812800" cy="314854"/>
            </a:xfrm>
          </p:grpSpPr>
          <p:sp>
            <p:nvSpPr>
              <p:cNvPr id="45" name="Freeform 24">
                <a:extLst>
                  <a:ext uri="{FF2B5EF4-FFF2-40B4-BE49-F238E27FC236}">
                    <a16:creationId xmlns:a16="http://schemas.microsoft.com/office/drawing/2014/main" id="{3EE99838-4BF3-4B60-B6B2-3047B9153FF9}"/>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46" name="TextBox 25">
                <a:extLst>
                  <a:ext uri="{FF2B5EF4-FFF2-40B4-BE49-F238E27FC236}">
                    <a16:creationId xmlns:a16="http://schemas.microsoft.com/office/drawing/2014/main" id="{8EFEE64E-6DF1-4428-8624-DCE500636A4F}"/>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39" name="Group 26">
              <a:extLst>
                <a:ext uri="{FF2B5EF4-FFF2-40B4-BE49-F238E27FC236}">
                  <a16:creationId xmlns:a16="http://schemas.microsoft.com/office/drawing/2014/main" id="{07A0B191-B611-4443-B30D-3C9AB12D1D37}"/>
                </a:ext>
              </a:extLst>
            </p:cNvPr>
            <p:cNvGrpSpPr/>
            <p:nvPr/>
          </p:nvGrpSpPr>
          <p:grpSpPr>
            <a:xfrm>
              <a:off x="16619543" y="0"/>
              <a:ext cx="4477675" cy="1734517"/>
              <a:chOff x="0" y="0"/>
              <a:chExt cx="812800" cy="314854"/>
            </a:xfrm>
          </p:grpSpPr>
          <p:sp>
            <p:nvSpPr>
              <p:cNvPr id="43" name="Freeform 27">
                <a:extLst>
                  <a:ext uri="{FF2B5EF4-FFF2-40B4-BE49-F238E27FC236}">
                    <a16:creationId xmlns:a16="http://schemas.microsoft.com/office/drawing/2014/main" id="{A6F1DC41-1A54-4644-9D85-8DE91AFD10D0}"/>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4" name="TextBox 28">
                <a:extLst>
                  <a:ext uri="{FF2B5EF4-FFF2-40B4-BE49-F238E27FC236}">
                    <a16:creationId xmlns:a16="http://schemas.microsoft.com/office/drawing/2014/main" id="{B6EA3947-16D6-4352-A12D-CB1FA2A4F995}"/>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Power COnsumption</a:t>
                </a:r>
              </a:p>
            </p:txBody>
          </p:sp>
        </p:grpSp>
        <p:grpSp>
          <p:nvGrpSpPr>
            <p:cNvPr id="40" name="Group 29">
              <a:extLst>
                <a:ext uri="{FF2B5EF4-FFF2-40B4-BE49-F238E27FC236}">
                  <a16:creationId xmlns:a16="http://schemas.microsoft.com/office/drawing/2014/main" id="{0A0DD13C-A1B8-461F-BE13-4DB86D634422}"/>
                </a:ext>
              </a:extLst>
            </p:cNvPr>
            <p:cNvGrpSpPr/>
            <p:nvPr/>
          </p:nvGrpSpPr>
          <p:grpSpPr>
            <a:xfrm>
              <a:off x="19906325" y="0"/>
              <a:ext cx="4477675" cy="1734517"/>
              <a:chOff x="0" y="0"/>
              <a:chExt cx="812800" cy="314854"/>
            </a:xfrm>
          </p:grpSpPr>
          <p:sp>
            <p:nvSpPr>
              <p:cNvPr id="41" name="Freeform 30">
                <a:extLst>
                  <a:ext uri="{FF2B5EF4-FFF2-40B4-BE49-F238E27FC236}">
                    <a16:creationId xmlns:a16="http://schemas.microsoft.com/office/drawing/2014/main" id="{F8FC647E-207E-4AF7-9891-ED366C97596B}"/>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2" name="TextBox 31">
                <a:extLst>
                  <a:ext uri="{FF2B5EF4-FFF2-40B4-BE49-F238E27FC236}">
                    <a16:creationId xmlns:a16="http://schemas.microsoft.com/office/drawing/2014/main" id="{22D04CB2-6067-4BA7-A0FF-989569BDE7A2}"/>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4"/>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5"/>
          <a:srcRect/>
          <a:stretch>
            <a:fillRect/>
          </a:stretch>
        </p:blipFill>
        <p:spPr>
          <a:xfrm>
            <a:off x="12682330" y="0"/>
            <a:ext cx="5605670" cy="1391841"/>
          </a:xfrm>
          <a:prstGeom prst="rect">
            <a:avLst/>
          </a:prstGeom>
        </p:spPr>
      </p:pic>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2188057" y="1391841"/>
            <a:ext cx="13297108" cy="7479623"/>
          </a:xfrm>
          <a:prstGeom prst="rect">
            <a:avLst/>
          </a:prstGeom>
        </p:spPr>
      </p:pic>
      <p:sp>
        <p:nvSpPr>
          <p:cNvPr id="9" name="TextBox 9"/>
          <p:cNvSpPr txBox="1"/>
          <p:nvPr/>
        </p:nvSpPr>
        <p:spPr>
          <a:xfrm>
            <a:off x="-472792" y="376787"/>
            <a:ext cx="10030792"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rPr>
              <a:t>Results Continued...</a:t>
            </a:r>
          </a:p>
        </p:txBody>
      </p:sp>
      <p:grpSp>
        <p:nvGrpSpPr>
          <p:cNvPr id="32" name="Group 10">
            <a:extLst>
              <a:ext uri="{FF2B5EF4-FFF2-40B4-BE49-F238E27FC236}">
                <a16:creationId xmlns:a16="http://schemas.microsoft.com/office/drawing/2014/main" id="{7FC5A3F8-4A96-4DF1-BA35-AB12A627BF1D}"/>
              </a:ext>
            </a:extLst>
          </p:cNvPr>
          <p:cNvGrpSpPr/>
          <p:nvPr/>
        </p:nvGrpSpPr>
        <p:grpSpPr>
          <a:xfrm>
            <a:off x="0" y="9410700"/>
            <a:ext cx="18288000" cy="878397"/>
            <a:chOff x="0" y="0"/>
            <a:chExt cx="24384000" cy="1734517"/>
          </a:xfrm>
        </p:grpSpPr>
        <p:grpSp>
          <p:nvGrpSpPr>
            <p:cNvPr id="33" name="Group 11">
              <a:extLst>
                <a:ext uri="{FF2B5EF4-FFF2-40B4-BE49-F238E27FC236}">
                  <a16:creationId xmlns:a16="http://schemas.microsoft.com/office/drawing/2014/main" id="{593B1978-374B-4012-B3D6-9CF1FFE5E85D}"/>
                </a:ext>
              </a:extLst>
            </p:cNvPr>
            <p:cNvGrpSpPr/>
            <p:nvPr/>
          </p:nvGrpSpPr>
          <p:grpSpPr>
            <a:xfrm>
              <a:off x="0" y="0"/>
              <a:ext cx="4721231" cy="1734517"/>
              <a:chOff x="0" y="0"/>
              <a:chExt cx="857011" cy="314854"/>
            </a:xfrm>
          </p:grpSpPr>
          <p:sp>
            <p:nvSpPr>
              <p:cNvPr id="52" name="Freeform 12">
                <a:extLst>
                  <a:ext uri="{FF2B5EF4-FFF2-40B4-BE49-F238E27FC236}">
                    <a16:creationId xmlns:a16="http://schemas.microsoft.com/office/drawing/2014/main" id="{A4E627B9-C58D-4E54-91F6-20804FBAAF95}"/>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53" name="TextBox 13">
                <a:extLst>
                  <a:ext uri="{FF2B5EF4-FFF2-40B4-BE49-F238E27FC236}">
                    <a16:creationId xmlns:a16="http://schemas.microsoft.com/office/drawing/2014/main" id="{474CAFA2-7083-4290-AA51-CDF62C01686B}"/>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34" name="Group 14">
              <a:extLst>
                <a:ext uri="{FF2B5EF4-FFF2-40B4-BE49-F238E27FC236}">
                  <a16:creationId xmlns:a16="http://schemas.microsoft.com/office/drawing/2014/main" id="{85742430-8DD8-48B8-9522-D3C8C6CE5885}"/>
                </a:ext>
              </a:extLst>
            </p:cNvPr>
            <p:cNvGrpSpPr/>
            <p:nvPr/>
          </p:nvGrpSpPr>
          <p:grpSpPr>
            <a:xfrm>
              <a:off x="3586169" y="0"/>
              <a:ext cx="4477675" cy="1734517"/>
              <a:chOff x="0" y="0"/>
              <a:chExt cx="812800" cy="314854"/>
            </a:xfrm>
          </p:grpSpPr>
          <p:sp>
            <p:nvSpPr>
              <p:cNvPr id="50" name="Freeform 15">
                <a:extLst>
                  <a:ext uri="{FF2B5EF4-FFF2-40B4-BE49-F238E27FC236}">
                    <a16:creationId xmlns:a16="http://schemas.microsoft.com/office/drawing/2014/main" id="{9D974CA9-EA26-4DA6-98F1-969FEB41A0A7}"/>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1" name="TextBox 16">
                <a:extLst>
                  <a:ext uri="{FF2B5EF4-FFF2-40B4-BE49-F238E27FC236}">
                    <a16:creationId xmlns:a16="http://schemas.microsoft.com/office/drawing/2014/main" id="{00E3D6E8-D1B0-47D0-AECD-9CBFECB58CF4}"/>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35" name="Group 17">
              <a:extLst>
                <a:ext uri="{FF2B5EF4-FFF2-40B4-BE49-F238E27FC236}">
                  <a16:creationId xmlns:a16="http://schemas.microsoft.com/office/drawing/2014/main" id="{5365F6F5-0415-4B21-AD25-31B1F26D01FB}"/>
                </a:ext>
              </a:extLst>
            </p:cNvPr>
            <p:cNvGrpSpPr/>
            <p:nvPr/>
          </p:nvGrpSpPr>
          <p:grpSpPr>
            <a:xfrm>
              <a:off x="6938526" y="0"/>
              <a:ext cx="4477675" cy="1734517"/>
              <a:chOff x="0" y="0"/>
              <a:chExt cx="812800" cy="314854"/>
            </a:xfrm>
          </p:grpSpPr>
          <p:sp>
            <p:nvSpPr>
              <p:cNvPr id="48" name="Freeform 18">
                <a:extLst>
                  <a:ext uri="{FF2B5EF4-FFF2-40B4-BE49-F238E27FC236}">
                    <a16:creationId xmlns:a16="http://schemas.microsoft.com/office/drawing/2014/main" id="{E45A4670-4D72-41CF-94A0-E951AE58D26C}"/>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9" name="TextBox 19">
                <a:extLst>
                  <a:ext uri="{FF2B5EF4-FFF2-40B4-BE49-F238E27FC236}">
                    <a16:creationId xmlns:a16="http://schemas.microsoft.com/office/drawing/2014/main" id="{5659366D-AEDF-4180-9204-381DB0A1BB9F}"/>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36" name="Group 20">
              <a:extLst>
                <a:ext uri="{FF2B5EF4-FFF2-40B4-BE49-F238E27FC236}">
                  <a16:creationId xmlns:a16="http://schemas.microsoft.com/office/drawing/2014/main" id="{F248BEF4-6D25-4871-9073-3BFAA74265DC}"/>
                </a:ext>
              </a:extLst>
            </p:cNvPr>
            <p:cNvGrpSpPr/>
            <p:nvPr/>
          </p:nvGrpSpPr>
          <p:grpSpPr>
            <a:xfrm>
              <a:off x="10225308" y="0"/>
              <a:ext cx="4477675" cy="1734517"/>
              <a:chOff x="0" y="0"/>
              <a:chExt cx="812800" cy="314854"/>
            </a:xfrm>
          </p:grpSpPr>
          <p:sp>
            <p:nvSpPr>
              <p:cNvPr id="46" name="Freeform 21">
                <a:extLst>
                  <a:ext uri="{FF2B5EF4-FFF2-40B4-BE49-F238E27FC236}">
                    <a16:creationId xmlns:a16="http://schemas.microsoft.com/office/drawing/2014/main" id="{FAC2B36F-8FA7-4433-970E-FC519B99BB9E}"/>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7" name="TextBox 22">
                <a:extLst>
                  <a:ext uri="{FF2B5EF4-FFF2-40B4-BE49-F238E27FC236}">
                    <a16:creationId xmlns:a16="http://schemas.microsoft.com/office/drawing/2014/main" id="{09FCA1C0-3002-4A85-874D-8D3C3D0C9D20}"/>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37" name="Group 23">
              <a:extLst>
                <a:ext uri="{FF2B5EF4-FFF2-40B4-BE49-F238E27FC236}">
                  <a16:creationId xmlns:a16="http://schemas.microsoft.com/office/drawing/2014/main" id="{E8605306-3E2E-45E1-A1B4-D5B66FAF49DB}"/>
                </a:ext>
              </a:extLst>
            </p:cNvPr>
            <p:cNvGrpSpPr/>
            <p:nvPr/>
          </p:nvGrpSpPr>
          <p:grpSpPr>
            <a:xfrm>
              <a:off x="13267186" y="0"/>
              <a:ext cx="4477675" cy="1734517"/>
              <a:chOff x="0" y="0"/>
              <a:chExt cx="812800" cy="314854"/>
            </a:xfrm>
          </p:grpSpPr>
          <p:sp>
            <p:nvSpPr>
              <p:cNvPr id="44" name="Freeform 24">
                <a:extLst>
                  <a:ext uri="{FF2B5EF4-FFF2-40B4-BE49-F238E27FC236}">
                    <a16:creationId xmlns:a16="http://schemas.microsoft.com/office/drawing/2014/main" id="{F5BD0EB0-8944-460F-AA6E-D66538B79DF3}"/>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45" name="TextBox 25">
                <a:extLst>
                  <a:ext uri="{FF2B5EF4-FFF2-40B4-BE49-F238E27FC236}">
                    <a16:creationId xmlns:a16="http://schemas.microsoft.com/office/drawing/2014/main" id="{BC5B9807-A4F1-4080-B0C2-903489F94A72}"/>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38" name="Group 26">
              <a:extLst>
                <a:ext uri="{FF2B5EF4-FFF2-40B4-BE49-F238E27FC236}">
                  <a16:creationId xmlns:a16="http://schemas.microsoft.com/office/drawing/2014/main" id="{753866F8-BEAC-4CD0-862F-1C63D38910A0}"/>
                </a:ext>
              </a:extLst>
            </p:cNvPr>
            <p:cNvGrpSpPr/>
            <p:nvPr/>
          </p:nvGrpSpPr>
          <p:grpSpPr>
            <a:xfrm>
              <a:off x="16619543" y="0"/>
              <a:ext cx="4477675" cy="1734517"/>
              <a:chOff x="0" y="0"/>
              <a:chExt cx="812800" cy="314854"/>
            </a:xfrm>
          </p:grpSpPr>
          <p:sp>
            <p:nvSpPr>
              <p:cNvPr id="42" name="Freeform 27">
                <a:extLst>
                  <a:ext uri="{FF2B5EF4-FFF2-40B4-BE49-F238E27FC236}">
                    <a16:creationId xmlns:a16="http://schemas.microsoft.com/office/drawing/2014/main" id="{ED9B8AD9-6B7F-4E1F-8D49-519C49F7DC1D}"/>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3" name="TextBox 28">
                <a:extLst>
                  <a:ext uri="{FF2B5EF4-FFF2-40B4-BE49-F238E27FC236}">
                    <a16:creationId xmlns:a16="http://schemas.microsoft.com/office/drawing/2014/main" id="{3049851C-FDA8-4E33-AC40-1D5F63BA1F87}"/>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Power Consumption</a:t>
                </a:r>
              </a:p>
            </p:txBody>
          </p:sp>
        </p:grpSp>
        <p:grpSp>
          <p:nvGrpSpPr>
            <p:cNvPr id="39" name="Group 29">
              <a:extLst>
                <a:ext uri="{FF2B5EF4-FFF2-40B4-BE49-F238E27FC236}">
                  <a16:creationId xmlns:a16="http://schemas.microsoft.com/office/drawing/2014/main" id="{A20618EC-F085-4DAE-8FA0-3F6959FDB9EC}"/>
                </a:ext>
              </a:extLst>
            </p:cNvPr>
            <p:cNvGrpSpPr/>
            <p:nvPr/>
          </p:nvGrpSpPr>
          <p:grpSpPr>
            <a:xfrm>
              <a:off x="19906325" y="0"/>
              <a:ext cx="4477675" cy="1734517"/>
              <a:chOff x="0" y="0"/>
              <a:chExt cx="812800" cy="314854"/>
            </a:xfrm>
          </p:grpSpPr>
          <p:sp>
            <p:nvSpPr>
              <p:cNvPr id="40" name="Freeform 30">
                <a:extLst>
                  <a:ext uri="{FF2B5EF4-FFF2-40B4-BE49-F238E27FC236}">
                    <a16:creationId xmlns:a16="http://schemas.microsoft.com/office/drawing/2014/main" id="{4E9DBF9B-8A99-4000-ADED-D485E74FD8D5}"/>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1" name="TextBox 31">
                <a:extLst>
                  <a:ext uri="{FF2B5EF4-FFF2-40B4-BE49-F238E27FC236}">
                    <a16:creationId xmlns:a16="http://schemas.microsoft.com/office/drawing/2014/main" id="{825B8411-E107-4058-B952-9A895E083510}"/>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timing>
    <p:tnLst>
      <p:par>
        <p:cTn id="1" dur="indefinite" restart="never" nodeType="tmRoot">
          <p:childTnLst>
            <p:video>
              <p:cMediaNode vol="0">
                <p:cTn id="2"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3"/>
          <a:srcRect/>
          <a:stretch>
            <a:fillRect/>
          </a:stretch>
        </p:blipFill>
        <p:spPr>
          <a:xfrm>
            <a:off x="12682330" y="0"/>
            <a:ext cx="5605670" cy="1391841"/>
          </a:xfrm>
          <a:prstGeom prst="rect">
            <a:avLst/>
          </a:prstGeom>
        </p:spPr>
      </p:pic>
      <p:pic>
        <p:nvPicPr>
          <p:cNvPr id="8" name="Picture 8"/>
          <p:cNvPicPr>
            <a:picLocks noChangeAspect="1"/>
          </p:cNvPicPr>
          <p:nvPr/>
        </p:nvPicPr>
        <p:blipFill>
          <a:blip r:embed="rId4"/>
          <a:srcRect/>
          <a:stretch>
            <a:fillRect/>
          </a:stretch>
        </p:blipFill>
        <p:spPr>
          <a:xfrm>
            <a:off x="1982422" y="1761882"/>
            <a:ext cx="13708378" cy="6854189"/>
          </a:xfrm>
          <a:prstGeom prst="rect">
            <a:avLst/>
          </a:prstGeom>
        </p:spPr>
      </p:pic>
      <p:pic>
        <p:nvPicPr>
          <p:cNvPr id="9" name="Picture 9"/>
          <p:cNvPicPr>
            <a:picLocks noChangeAspect="1"/>
          </p:cNvPicPr>
          <p:nvPr/>
        </p:nvPicPr>
        <p:blipFill>
          <a:blip r:embed="rId4"/>
          <a:srcRect/>
          <a:stretch>
            <a:fillRect/>
          </a:stretch>
        </p:blipFill>
        <p:spPr>
          <a:xfrm>
            <a:off x="2289811" y="1716406"/>
            <a:ext cx="13708378" cy="6854189"/>
          </a:xfrm>
          <a:prstGeom prst="rect">
            <a:avLst/>
          </a:prstGeom>
        </p:spPr>
      </p:pic>
      <p:sp>
        <p:nvSpPr>
          <p:cNvPr id="10" name="TextBox 10"/>
          <p:cNvSpPr txBox="1"/>
          <p:nvPr/>
        </p:nvSpPr>
        <p:spPr>
          <a:xfrm>
            <a:off x="2357825" y="141605"/>
            <a:ext cx="647878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Results Continued...</a:t>
            </a:r>
          </a:p>
        </p:txBody>
      </p:sp>
      <p:grpSp>
        <p:nvGrpSpPr>
          <p:cNvPr id="33" name="Group 10">
            <a:extLst>
              <a:ext uri="{FF2B5EF4-FFF2-40B4-BE49-F238E27FC236}">
                <a16:creationId xmlns:a16="http://schemas.microsoft.com/office/drawing/2014/main" id="{3456DB4F-C306-4348-97ED-1A7222A31C68}"/>
              </a:ext>
            </a:extLst>
          </p:cNvPr>
          <p:cNvGrpSpPr/>
          <p:nvPr/>
        </p:nvGrpSpPr>
        <p:grpSpPr>
          <a:xfrm>
            <a:off x="0" y="9410700"/>
            <a:ext cx="18288000" cy="878397"/>
            <a:chOff x="0" y="0"/>
            <a:chExt cx="24384000" cy="1734517"/>
          </a:xfrm>
        </p:grpSpPr>
        <p:grpSp>
          <p:nvGrpSpPr>
            <p:cNvPr id="34" name="Group 11">
              <a:extLst>
                <a:ext uri="{FF2B5EF4-FFF2-40B4-BE49-F238E27FC236}">
                  <a16:creationId xmlns:a16="http://schemas.microsoft.com/office/drawing/2014/main" id="{55AB6306-1E4B-477E-A9D5-C0D8DDF69F37}"/>
                </a:ext>
              </a:extLst>
            </p:cNvPr>
            <p:cNvGrpSpPr/>
            <p:nvPr/>
          </p:nvGrpSpPr>
          <p:grpSpPr>
            <a:xfrm>
              <a:off x="0" y="0"/>
              <a:ext cx="4721231" cy="1734517"/>
              <a:chOff x="0" y="0"/>
              <a:chExt cx="857011" cy="314854"/>
            </a:xfrm>
          </p:grpSpPr>
          <p:sp>
            <p:nvSpPr>
              <p:cNvPr id="53" name="Freeform 12">
                <a:extLst>
                  <a:ext uri="{FF2B5EF4-FFF2-40B4-BE49-F238E27FC236}">
                    <a16:creationId xmlns:a16="http://schemas.microsoft.com/office/drawing/2014/main" id="{CC5F2400-E0E3-48AB-B890-2384005A9A65}"/>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54" name="TextBox 13">
                <a:extLst>
                  <a:ext uri="{FF2B5EF4-FFF2-40B4-BE49-F238E27FC236}">
                    <a16:creationId xmlns:a16="http://schemas.microsoft.com/office/drawing/2014/main" id="{79B60A03-AB76-442F-9F6F-6D5CAE26D46A}"/>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35" name="Group 14">
              <a:extLst>
                <a:ext uri="{FF2B5EF4-FFF2-40B4-BE49-F238E27FC236}">
                  <a16:creationId xmlns:a16="http://schemas.microsoft.com/office/drawing/2014/main" id="{D7B46F99-B4DF-4382-8609-F9AA5DF2747B}"/>
                </a:ext>
              </a:extLst>
            </p:cNvPr>
            <p:cNvGrpSpPr/>
            <p:nvPr/>
          </p:nvGrpSpPr>
          <p:grpSpPr>
            <a:xfrm>
              <a:off x="3586169" y="0"/>
              <a:ext cx="4477675" cy="1734517"/>
              <a:chOff x="0" y="0"/>
              <a:chExt cx="812800" cy="314854"/>
            </a:xfrm>
          </p:grpSpPr>
          <p:sp>
            <p:nvSpPr>
              <p:cNvPr id="51" name="Freeform 15">
                <a:extLst>
                  <a:ext uri="{FF2B5EF4-FFF2-40B4-BE49-F238E27FC236}">
                    <a16:creationId xmlns:a16="http://schemas.microsoft.com/office/drawing/2014/main" id="{3796C6D6-47EF-4A9B-A261-E8DB00D02E39}"/>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2" name="TextBox 16">
                <a:extLst>
                  <a:ext uri="{FF2B5EF4-FFF2-40B4-BE49-F238E27FC236}">
                    <a16:creationId xmlns:a16="http://schemas.microsoft.com/office/drawing/2014/main" id="{F29C748B-4767-48AE-A13C-B51C63E3AB98}"/>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36" name="Group 17">
              <a:extLst>
                <a:ext uri="{FF2B5EF4-FFF2-40B4-BE49-F238E27FC236}">
                  <a16:creationId xmlns:a16="http://schemas.microsoft.com/office/drawing/2014/main" id="{F348435A-5F4F-4D45-AAB1-813F0F0A4B5C}"/>
                </a:ext>
              </a:extLst>
            </p:cNvPr>
            <p:cNvGrpSpPr/>
            <p:nvPr/>
          </p:nvGrpSpPr>
          <p:grpSpPr>
            <a:xfrm>
              <a:off x="6938526" y="0"/>
              <a:ext cx="4477675" cy="1734517"/>
              <a:chOff x="0" y="0"/>
              <a:chExt cx="812800" cy="314854"/>
            </a:xfrm>
          </p:grpSpPr>
          <p:sp>
            <p:nvSpPr>
              <p:cNvPr id="49" name="Freeform 18">
                <a:extLst>
                  <a:ext uri="{FF2B5EF4-FFF2-40B4-BE49-F238E27FC236}">
                    <a16:creationId xmlns:a16="http://schemas.microsoft.com/office/drawing/2014/main" id="{A4162993-3EF5-4AE9-845C-5E83F12DFF48}"/>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50" name="TextBox 19">
                <a:extLst>
                  <a:ext uri="{FF2B5EF4-FFF2-40B4-BE49-F238E27FC236}">
                    <a16:creationId xmlns:a16="http://schemas.microsoft.com/office/drawing/2014/main" id="{FFE103C7-746F-439A-B6BC-DB5A22B2E065}"/>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37" name="Group 20">
              <a:extLst>
                <a:ext uri="{FF2B5EF4-FFF2-40B4-BE49-F238E27FC236}">
                  <a16:creationId xmlns:a16="http://schemas.microsoft.com/office/drawing/2014/main" id="{AEBBC41B-373F-4DF8-BCBB-55637DC04C10}"/>
                </a:ext>
              </a:extLst>
            </p:cNvPr>
            <p:cNvGrpSpPr/>
            <p:nvPr/>
          </p:nvGrpSpPr>
          <p:grpSpPr>
            <a:xfrm>
              <a:off x="10225308" y="0"/>
              <a:ext cx="4477675" cy="1734517"/>
              <a:chOff x="0" y="0"/>
              <a:chExt cx="812800" cy="314854"/>
            </a:xfrm>
          </p:grpSpPr>
          <p:sp>
            <p:nvSpPr>
              <p:cNvPr id="47" name="Freeform 21">
                <a:extLst>
                  <a:ext uri="{FF2B5EF4-FFF2-40B4-BE49-F238E27FC236}">
                    <a16:creationId xmlns:a16="http://schemas.microsoft.com/office/drawing/2014/main" id="{002B3F91-A7F0-46FD-A766-2545C8055480}"/>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8" name="TextBox 22">
                <a:extLst>
                  <a:ext uri="{FF2B5EF4-FFF2-40B4-BE49-F238E27FC236}">
                    <a16:creationId xmlns:a16="http://schemas.microsoft.com/office/drawing/2014/main" id="{626087BF-3391-45BE-889A-8F2318082EB8}"/>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38" name="Group 23">
              <a:extLst>
                <a:ext uri="{FF2B5EF4-FFF2-40B4-BE49-F238E27FC236}">
                  <a16:creationId xmlns:a16="http://schemas.microsoft.com/office/drawing/2014/main" id="{85E63C1F-C721-40B7-9B49-08084B28B3B6}"/>
                </a:ext>
              </a:extLst>
            </p:cNvPr>
            <p:cNvGrpSpPr/>
            <p:nvPr/>
          </p:nvGrpSpPr>
          <p:grpSpPr>
            <a:xfrm>
              <a:off x="13267186" y="0"/>
              <a:ext cx="4477675" cy="1734517"/>
              <a:chOff x="0" y="0"/>
              <a:chExt cx="812800" cy="314854"/>
            </a:xfrm>
          </p:grpSpPr>
          <p:sp>
            <p:nvSpPr>
              <p:cNvPr id="45" name="Freeform 24">
                <a:extLst>
                  <a:ext uri="{FF2B5EF4-FFF2-40B4-BE49-F238E27FC236}">
                    <a16:creationId xmlns:a16="http://schemas.microsoft.com/office/drawing/2014/main" id="{311C55BE-A72E-4233-AD1B-359001CB5747}"/>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46" name="TextBox 25">
                <a:extLst>
                  <a:ext uri="{FF2B5EF4-FFF2-40B4-BE49-F238E27FC236}">
                    <a16:creationId xmlns:a16="http://schemas.microsoft.com/office/drawing/2014/main" id="{1E4B3979-A197-449D-BDE1-3AE5C5E89D6D}"/>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39" name="Group 26">
              <a:extLst>
                <a:ext uri="{FF2B5EF4-FFF2-40B4-BE49-F238E27FC236}">
                  <a16:creationId xmlns:a16="http://schemas.microsoft.com/office/drawing/2014/main" id="{0F952E56-A1DF-43BC-AAEF-451DCC1CAB70}"/>
                </a:ext>
              </a:extLst>
            </p:cNvPr>
            <p:cNvGrpSpPr/>
            <p:nvPr/>
          </p:nvGrpSpPr>
          <p:grpSpPr>
            <a:xfrm>
              <a:off x="16619543" y="0"/>
              <a:ext cx="4477675" cy="1734517"/>
              <a:chOff x="0" y="0"/>
              <a:chExt cx="812800" cy="314854"/>
            </a:xfrm>
          </p:grpSpPr>
          <p:sp>
            <p:nvSpPr>
              <p:cNvPr id="43" name="Freeform 27">
                <a:extLst>
                  <a:ext uri="{FF2B5EF4-FFF2-40B4-BE49-F238E27FC236}">
                    <a16:creationId xmlns:a16="http://schemas.microsoft.com/office/drawing/2014/main" id="{23A6F20F-3A7A-4399-A20B-778A8340286A}"/>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4" name="TextBox 28">
                <a:extLst>
                  <a:ext uri="{FF2B5EF4-FFF2-40B4-BE49-F238E27FC236}">
                    <a16:creationId xmlns:a16="http://schemas.microsoft.com/office/drawing/2014/main" id="{35BA6B21-23CF-4819-BDEE-5026796FC0E1}"/>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Power Consumption</a:t>
                </a:r>
              </a:p>
            </p:txBody>
          </p:sp>
        </p:grpSp>
        <p:grpSp>
          <p:nvGrpSpPr>
            <p:cNvPr id="40" name="Group 29">
              <a:extLst>
                <a:ext uri="{FF2B5EF4-FFF2-40B4-BE49-F238E27FC236}">
                  <a16:creationId xmlns:a16="http://schemas.microsoft.com/office/drawing/2014/main" id="{2B259720-3FF1-4EB3-B16A-6B2D67FC5F8D}"/>
                </a:ext>
              </a:extLst>
            </p:cNvPr>
            <p:cNvGrpSpPr/>
            <p:nvPr/>
          </p:nvGrpSpPr>
          <p:grpSpPr>
            <a:xfrm>
              <a:off x="19906325" y="0"/>
              <a:ext cx="4477675" cy="1734517"/>
              <a:chOff x="0" y="0"/>
              <a:chExt cx="812800" cy="314854"/>
            </a:xfrm>
          </p:grpSpPr>
          <p:sp>
            <p:nvSpPr>
              <p:cNvPr id="41" name="Freeform 30">
                <a:extLst>
                  <a:ext uri="{FF2B5EF4-FFF2-40B4-BE49-F238E27FC236}">
                    <a16:creationId xmlns:a16="http://schemas.microsoft.com/office/drawing/2014/main" id="{55EDBA63-A397-449F-B4F9-C9E0D008603E}"/>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42" name="TextBox 31">
                <a:extLst>
                  <a:ext uri="{FF2B5EF4-FFF2-40B4-BE49-F238E27FC236}">
                    <a16:creationId xmlns:a16="http://schemas.microsoft.com/office/drawing/2014/main" id="{B0821476-C73B-4B24-BB63-69B44DF27932}"/>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DE0D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70904" cy="1574278"/>
            <a:chOff x="0" y="0"/>
            <a:chExt cx="1561206" cy="2099037"/>
          </a:xfrm>
        </p:grpSpPr>
        <p:grpSp>
          <p:nvGrpSpPr>
            <p:cNvPr id="3" name="Group 3"/>
            <p:cNvGrpSpPr/>
            <p:nvPr/>
          </p:nvGrpSpPr>
          <p:grpSpPr>
            <a:xfrm>
              <a:off x="0" y="0"/>
              <a:ext cx="1561206" cy="2099037"/>
              <a:chOff x="0" y="0"/>
              <a:chExt cx="439695" cy="591169"/>
            </a:xfrm>
          </p:grpSpPr>
          <p:sp>
            <p:nvSpPr>
              <p:cNvPr id="4" name="Freeform 4"/>
              <p:cNvSpPr/>
              <p:nvPr/>
            </p:nvSpPr>
            <p:spPr>
              <a:xfrm>
                <a:off x="0" y="0"/>
                <a:ext cx="439695" cy="591169"/>
              </a:xfrm>
              <a:custGeom>
                <a:avLst/>
                <a:gdLst/>
                <a:ahLst/>
                <a:cxnLst/>
                <a:rect l="l" t="t" r="r" b="b"/>
                <a:pathLst>
                  <a:path w="439695" h="591169">
                    <a:moveTo>
                      <a:pt x="219847" y="0"/>
                    </a:moveTo>
                    <a:lnTo>
                      <a:pt x="219847" y="0"/>
                    </a:lnTo>
                    <a:cubicBezTo>
                      <a:pt x="278155" y="0"/>
                      <a:pt x="334074" y="23162"/>
                      <a:pt x="375303" y="64392"/>
                    </a:cubicBezTo>
                    <a:cubicBezTo>
                      <a:pt x="416533" y="105621"/>
                      <a:pt x="439695" y="161540"/>
                      <a:pt x="439695" y="219847"/>
                    </a:cubicBezTo>
                    <a:lnTo>
                      <a:pt x="439695" y="371321"/>
                    </a:lnTo>
                    <a:cubicBezTo>
                      <a:pt x="439695" y="492740"/>
                      <a:pt x="341266" y="591169"/>
                      <a:pt x="219847" y="591169"/>
                    </a:cubicBezTo>
                    <a:lnTo>
                      <a:pt x="219847" y="591169"/>
                    </a:lnTo>
                    <a:cubicBezTo>
                      <a:pt x="98429" y="591169"/>
                      <a:pt x="0" y="492740"/>
                      <a:pt x="0" y="371321"/>
                    </a:cubicBezTo>
                    <a:lnTo>
                      <a:pt x="0" y="219847"/>
                    </a:lnTo>
                    <a:cubicBezTo>
                      <a:pt x="0" y="98429"/>
                      <a:pt x="98429" y="0"/>
                      <a:pt x="219847" y="0"/>
                    </a:cubicBezTo>
                    <a:close/>
                  </a:path>
                </a:pathLst>
              </a:custGeom>
              <a:solidFill>
                <a:srgbClr val="00000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a:off x="316543" y="133610"/>
              <a:ext cx="928121" cy="1831817"/>
            </a:xfrm>
            <a:prstGeom prst="rect">
              <a:avLst/>
            </a:prstGeom>
          </p:spPr>
        </p:pic>
      </p:grpSp>
      <p:pic>
        <p:nvPicPr>
          <p:cNvPr id="7" name="Picture 7"/>
          <p:cNvPicPr>
            <a:picLocks noChangeAspect="1"/>
          </p:cNvPicPr>
          <p:nvPr/>
        </p:nvPicPr>
        <p:blipFill>
          <a:blip r:embed="rId3"/>
          <a:srcRect/>
          <a:stretch>
            <a:fillRect/>
          </a:stretch>
        </p:blipFill>
        <p:spPr>
          <a:xfrm>
            <a:off x="12682330" y="0"/>
            <a:ext cx="5605670" cy="1391841"/>
          </a:xfrm>
          <a:prstGeom prst="rect">
            <a:avLst/>
          </a:prstGeom>
        </p:spPr>
      </p:pic>
      <p:pic>
        <p:nvPicPr>
          <p:cNvPr id="30" name="Picture 30"/>
          <p:cNvPicPr>
            <a:picLocks noChangeAspect="1"/>
          </p:cNvPicPr>
          <p:nvPr/>
        </p:nvPicPr>
        <p:blipFill>
          <a:blip r:embed="rId4"/>
          <a:srcRect/>
          <a:stretch>
            <a:fillRect/>
          </a:stretch>
        </p:blipFill>
        <p:spPr>
          <a:xfrm>
            <a:off x="10006438" y="1987107"/>
            <a:ext cx="7888492" cy="5572656"/>
          </a:xfrm>
          <a:prstGeom prst="rect">
            <a:avLst/>
          </a:prstGeom>
        </p:spPr>
      </p:pic>
      <p:sp>
        <p:nvSpPr>
          <p:cNvPr id="31" name="TextBox 31"/>
          <p:cNvSpPr txBox="1"/>
          <p:nvPr/>
        </p:nvSpPr>
        <p:spPr>
          <a:xfrm>
            <a:off x="190182" y="2119630"/>
            <a:ext cx="9401313" cy="59810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a:rPr>
              <a:t>Now, YOLO v7 returns the coordinates of 4 corners of the bounding box [x1, y1, x2, y2, x3, y3, x4, y4, class]</a:t>
            </a:r>
          </a:p>
          <a:p>
            <a:pPr marL="734059" lvl="1" indent="-367030" algn="just">
              <a:lnSpc>
                <a:spcPts val="4759"/>
              </a:lnSpc>
              <a:buFont typeface="Arial"/>
              <a:buChar char="•"/>
            </a:pPr>
            <a:r>
              <a:rPr lang="en-US" sz="3399">
                <a:solidFill>
                  <a:srgbClr val="000000"/>
                </a:solidFill>
                <a:latin typeface="Canva Sans"/>
              </a:rPr>
              <a:t>We find centre coordinates X = (x1 + x2 + x3 + x4)/4 , Y = (y1 + y2 + y3 + y4)/4</a:t>
            </a:r>
          </a:p>
          <a:p>
            <a:pPr marL="734059" lvl="1" indent="-367030" algn="just">
              <a:lnSpc>
                <a:spcPts val="4759"/>
              </a:lnSpc>
              <a:buFont typeface="Arial"/>
              <a:buChar char="•"/>
            </a:pPr>
            <a:r>
              <a:rPr lang="en-US" sz="3399">
                <a:solidFill>
                  <a:srgbClr val="000000"/>
                </a:solidFill>
                <a:latin typeface="Canva Sans"/>
              </a:rPr>
              <a:t>Then Coordinates transformation is applied on (X, Y) to get back the real (Xreal, Yreal) that the end effector has to reach.</a:t>
            </a:r>
          </a:p>
          <a:p>
            <a:pPr algn="just">
              <a:lnSpc>
                <a:spcPts val="4759"/>
              </a:lnSpc>
            </a:pPr>
            <a:endParaRPr lang="en-US" sz="3399">
              <a:solidFill>
                <a:srgbClr val="000000"/>
              </a:solidFill>
              <a:latin typeface="Canva Sans"/>
            </a:endParaRPr>
          </a:p>
        </p:txBody>
      </p:sp>
      <p:grpSp>
        <p:nvGrpSpPr>
          <p:cNvPr id="55" name="Group 10">
            <a:extLst>
              <a:ext uri="{FF2B5EF4-FFF2-40B4-BE49-F238E27FC236}">
                <a16:creationId xmlns:a16="http://schemas.microsoft.com/office/drawing/2014/main" id="{5A25C4F1-44F6-45EE-858B-4D3418492848}"/>
              </a:ext>
            </a:extLst>
          </p:cNvPr>
          <p:cNvGrpSpPr/>
          <p:nvPr/>
        </p:nvGrpSpPr>
        <p:grpSpPr>
          <a:xfrm>
            <a:off x="0" y="9410700"/>
            <a:ext cx="18288000" cy="878397"/>
            <a:chOff x="0" y="0"/>
            <a:chExt cx="24384000" cy="1734517"/>
          </a:xfrm>
        </p:grpSpPr>
        <p:grpSp>
          <p:nvGrpSpPr>
            <p:cNvPr id="56" name="Group 11">
              <a:extLst>
                <a:ext uri="{FF2B5EF4-FFF2-40B4-BE49-F238E27FC236}">
                  <a16:creationId xmlns:a16="http://schemas.microsoft.com/office/drawing/2014/main" id="{E8E10B20-6073-45AC-AC76-67AC2187482B}"/>
                </a:ext>
              </a:extLst>
            </p:cNvPr>
            <p:cNvGrpSpPr/>
            <p:nvPr/>
          </p:nvGrpSpPr>
          <p:grpSpPr>
            <a:xfrm>
              <a:off x="0" y="0"/>
              <a:ext cx="4721231" cy="1734517"/>
              <a:chOff x="0" y="0"/>
              <a:chExt cx="857011" cy="314854"/>
            </a:xfrm>
          </p:grpSpPr>
          <p:sp>
            <p:nvSpPr>
              <p:cNvPr id="75" name="Freeform 12">
                <a:extLst>
                  <a:ext uri="{FF2B5EF4-FFF2-40B4-BE49-F238E27FC236}">
                    <a16:creationId xmlns:a16="http://schemas.microsoft.com/office/drawing/2014/main" id="{0F0238D7-7AA2-49CD-83E3-62C243876044}"/>
                  </a:ext>
                </a:extLst>
              </p:cNvPr>
              <p:cNvSpPr/>
              <p:nvPr/>
            </p:nvSpPr>
            <p:spPr>
              <a:xfrm>
                <a:off x="0" y="0"/>
                <a:ext cx="857011" cy="314854"/>
              </a:xfrm>
              <a:custGeom>
                <a:avLst/>
                <a:gdLst/>
                <a:ahLst/>
                <a:cxnLst/>
                <a:rect l="l" t="t" r="r" b="b"/>
                <a:pathLst>
                  <a:path w="857011" h="314854">
                    <a:moveTo>
                      <a:pt x="653811" y="0"/>
                    </a:moveTo>
                    <a:lnTo>
                      <a:pt x="0" y="0"/>
                    </a:lnTo>
                    <a:lnTo>
                      <a:pt x="0" y="314854"/>
                    </a:lnTo>
                    <a:lnTo>
                      <a:pt x="653811" y="314854"/>
                    </a:lnTo>
                    <a:lnTo>
                      <a:pt x="857011" y="157427"/>
                    </a:lnTo>
                    <a:lnTo>
                      <a:pt x="653811" y="0"/>
                    </a:lnTo>
                    <a:close/>
                  </a:path>
                </a:pathLst>
              </a:custGeom>
              <a:solidFill>
                <a:srgbClr val="262626"/>
              </a:solidFill>
            </p:spPr>
          </p:sp>
          <p:sp>
            <p:nvSpPr>
              <p:cNvPr id="76" name="TextBox 13">
                <a:extLst>
                  <a:ext uri="{FF2B5EF4-FFF2-40B4-BE49-F238E27FC236}">
                    <a16:creationId xmlns:a16="http://schemas.microsoft.com/office/drawing/2014/main" id="{EE8BF27F-FAE8-4B77-BC93-03FDC935E2DB}"/>
                  </a:ext>
                </a:extLst>
              </p:cNvPr>
              <p:cNvSpPr txBox="1"/>
              <p:nvPr/>
            </p:nvSpPr>
            <p:spPr>
              <a:xfrm>
                <a:off x="0" y="-38100"/>
                <a:ext cx="6985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Briefing</a:t>
                </a:r>
              </a:p>
            </p:txBody>
          </p:sp>
        </p:grpSp>
        <p:grpSp>
          <p:nvGrpSpPr>
            <p:cNvPr id="57" name="Group 14">
              <a:extLst>
                <a:ext uri="{FF2B5EF4-FFF2-40B4-BE49-F238E27FC236}">
                  <a16:creationId xmlns:a16="http://schemas.microsoft.com/office/drawing/2014/main" id="{308D17EE-1813-44C8-A274-4FD0E58B48CA}"/>
                </a:ext>
              </a:extLst>
            </p:cNvPr>
            <p:cNvGrpSpPr/>
            <p:nvPr/>
          </p:nvGrpSpPr>
          <p:grpSpPr>
            <a:xfrm>
              <a:off x="3586169" y="0"/>
              <a:ext cx="4477675" cy="1734517"/>
              <a:chOff x="0" y="0"/>
              <a:chExt cx="812800" cy="314854"/>
            </a:xfrm>
          </p:grpSpPr>
          <p:sp>
            <p:nvSpPr>
              <p:cNvPr id="73" name="Freeform 15">
                <a:extLst>
                  <a:ext uri="{FF2B5EF4-FFF2-40B4-BE49-F238E27FC236}">
                    <a16:creationId xmlns:a16="http://schemas.microsoft.com/office/drawing/2014/main" id="{9C72019C-51DC-419C-8FA8-35EE436705FF}"/>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4" name="TextBox 16">
                <a:extLst>
                  <a:ext uri="{FF2B5EF4-FFF2-40B4-BE49-F238E27FC236}">
                    <a16:creationId xmlns:a16="http://schemas.microsoft.com/office/drawing/2014/main" id="{8ECE7DF1-7DE1-45C1-811D-DF7AEBBE26AF}"/>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Innovative design</a:t>
                </a:r>
              </a:p>
            </p:txBody>
          </p:sp>
        </p:grpSp>
        <p:grpSp>
          <p:nvGrpSpPr>
            <p:cNvPr id="58" name="Group 17">
              <a:extLst>
                <a:ext uri="{FF2B5EF4-FFF2-40B4-BE49-F238E27FC236}">
                  <a16:creationId xmlns:a16="http://schemas.microsoft.com/office/drawing/2014/main" id="{CF54A040-4D2A-4229-8620-81BD75B570FB}"/>
                </a:ext>
              </a:extLst>
            </p:cNvPr>
            <p:cNvGrpSpPr/>
            <p:nvPr/>
          </p:nvGrpSpPr>
          <p:grpSpPr>
            <a:xfrm>
              <a:off x="6938526" y="0"/>
              <a:ext cx="4477675" cy="1734517"/>
              <a:chOff x="0" y="0"/>
              <a:chExt cx="812800" cy="314854"/>
            </a:xfrm>
          </p:grpSpPr>
          <p:sp>
            <p:nvSpPr>
              <p:cNvPr id="71" name="Freeform 18">
                <a:extLst>
                  <a:ext uri="{FF2B5EF4-FFF2-40B4-BE49-F238E27FC236}">
                    <a16:creationId xmlns:a16="http://schemas.microsoft.com/office/drawing/2014/main" id="{6D40CBBF-87FA-4299-B287-DC0CFD360BA9}"/>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2" name="TextBox 19">
                <a:extLst>
                  <a:ext uri="{FF2B5EF4-FFF2-40B4-BE49-F238E27FC236}">
                    <a16:creationId xmlns:a16="http://schemas.microsoft.com/office/drawing/2014/main" id="{64ABA698-55FD-47CF-9500-B92BF7687B3B}"/>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MATLAB Simulation</a:t>
                </a:r>
              </a:p>
            </p:txBody>
          </p:sp>
        </p:grpSp>
        <p:grpSp>
          <p:nvGrpSpPr>
            <p:cNvPr id="59" name="Group 20">
              <a:extLst>
                <a:ext uri="{FF2B5EF4-FFF2-40B4-BE49-F238E27FC236}">
                  <a16:creationId xmlns:a16="http://schemas.microsoft.com/office/drawing/2014/main" id="{717C7AA9-90B8-488E-BF4A-B521309B0B5C}"/>
                </a:ext>
              </a:extLst>
            </p:cNvPr>
            <p:cNvGrpSpPr/>
            <p:nvPr/>
          </p:nvGrpSpPr>
          <p:grpSpPr>
            <a:xfrm>
              <a:off x="10225308" y="0"/>
              <a:ext cx="4477675" cy="1734517"/>
              <a:chOff x="0" y="0"/>
              <a:chExt cx="812800" cy="314854"/>
            </a:xfrm>
          </p:grpSpPr>
          <p:sp>
            <p:nvSpPr>
              <p:cNvPr id="69" name="Freeform 21">
                <a:extLst>
                  <a:ext uri="{FF2B5EF4-FFF2-40B4-BE49-F238E27FC236}">
                    <a16:creationId xmlns:a16="http://schemas.microsoft.com/office/drawing/2014/main" id="{B6E9D58A-A0D9-48C6-B4A2-A9A679B60635}"/>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70" name="TextBox 22">
                <a:extLst>
                  <a:ext uri="{FF2B5EF4-FFF2-40B4-BE49-F238E27FC236}">
                    <a16:creationId xmlns:a16="http://schemas.microsoft.com/office/drawing/2014/main" id="{860AE8E8-0B31-4F51-89B3-6FC6E6AE3345}"/>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Bill of Material</a:t>
                </a:r>
              </a:p>
            </p:txBody>
          </p:sp>
        </p:grpSp>
        <p:grpSp>
          <p:nvGrpSpPr>
            <p:cNvPr id="60" name="Group 23">
              <a:extLst>
                <a:ext uri="{FF2B5EF4-FFF2-40B4-BE49-F238E27FC236}">
                  <a16:creationId xmlns:a16="http://schemas.microsoft.com/office/drawing/2014/main" id="{B19CECA6-3379-47FD-88E1-91BB65617905}"/>
                </a:ext>
              </a:extLst>
            </p:cNvPr>
            <p:cNvGrpSpPr/>
            <p:nvPr/>
          </p:nvGrpSpPr>
          <p:grpSpPr>
            <a:xfrm>
              <a:off x="13267186" y="0"/>
              <a:ext cx="4477675" cy="1734517"/>
              <a:chOff x="0" y="0"/>
              <a:chExt cx="812800" cy="314854"/>
            </a:xfrm>
          </p:grpSpPr>
          <p:sp>
            <p:nvSpPr>
              <p:cNvPr id="67" name="Freeform 24">
                <a:extLst>
                  <a:ext uri="{FF2B5EF4-FFF2-40B4-BE49-F238E27FC236}">
                    <a16:creationId xmlns:a16="http://schemas.microsoft.com/office/drawing/2014/main" id="{5376DF5A-D706-456A-91D1-3280E75B3891}"/>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00FF85"/>
              </a:solidFill>
              <a:ln>
                <a:noFill/>
              </a:ln>
            </p:spPr>
          </p:sp>
          <p:sp>
            <p:nvSpPr>
              <p:cNvPr id="68" name="TextBox 25">
                <a:extLst>
                  <a:ext uri="{FF2B5EF4-FFF2-40B4-BE49-F238E27FC236}">
                    <a16:creationId xmlns:a16="http://schemas.microsoft.com/office/drawing/2014/main" id="{88D0D678-E78B-4ECD-9709-5587EEC97B39}"/>
                  </a:ext>
                </a:extLst>
              </p:cNvPr>
              <p:cNvSpPr txBox="1"/>
              <p:nvPr/>
            </p:nvSpPr>
            <p:spPr>
              <a:xfrm>
                <a:off x="177800" y="-38100"/>
                <a:ext cx="558800" cy="444500"/>
              </a:xfrm>
              <a:prstGeom prst="rect">
                <a:avLst/>
              </a:prstGeom>
            </p:spPr>
            <p:txBody>
              <a:bodyPr lIns="50800" tIns="50800" rIns="50800" bIns="50800" rtlCol="0" anchor="ctr"/>
              <a:lstStyle/>
              <a:p>
                <a:pPr marL="0" lvl="0" indent="0" algn="ctr">
                  <a:lnSpc>
                    <a:spcPts val="2659"/>
                  </a:lnSpc>
                  <a:spcBef>
                    <a:spcPct val="0"/>
                  </a:spcBef>
                </a:pPr>
                <a:r>
                  <a:rPr lang="en-US" sz="1899" u="none">
                    <a:solidFill>
                      <a:srgbClr val="000000"/>
                    </a:solidFill>
                    <a:latin typeface="Canva Sans"/>
                  </a:rPr>
                  <a:t>Computer Vision Aid</a:t>
                </a:r>
              </a:p>
            </p:txBody>
          </p:sp>
        </p:grpSp>
        <p:grpSp>
          <p:nvGrpSpPr>
            <p:cNvPr id="61" name="Group 26">
              <a:extLst>
                <a:ext uri="{FF2B5EF4-FFF2-40B4-BE49-F238E27FC236}">
                  <a16:creationId xmlns:a16="http://schemas.microsoft.com/office/drawing/2014/main" id="{C2B7177D-5BB2-42CA-87E1-C8395B5CF031}"/>
                </a:ext>
              </a:extLst>
            </p:cNvPr>
            <p:cNvGrpSpPr/>
            <p:nvPr/>
          </p:nvGrpSpPr>
          <p:grpSpPr>
            <a:xfrm>
              <a:off x="16619543" y="0"/>
              <a:ext cx="4477675" cy="1734517"/>
              <a:chOff x="0" y="0"/>
              <a:chExt cx="812800" cy="314854"/>
            </a:xfrm>
          </p:grpSpPr>
          <p:sp>
            <p:nvSpPr>
              <p:cNvPr id="65" name="Freeform 27">
                <a:extLst>
                  <a:ext uri="{FF2B5EF4-FFF2-40B4-BE49-F238E27FC236}">
                    <a16:creationId xmlns:a16="http://schemas.microsoft.com/office/drawing/2014/main" id="{B8D24AC4-AB82-4DBE-9B8C-D1F51B9F9C7D}"/>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66" name="TextBox 28">
                <a:extLst>
                  <a:ext uri="{FF2B5EF4-FFF2-40B4-BE49-F238E27FC236}">
                    <a16:creationId xmlns:a16="http://schemas.microsoft.com/office/drawing/2014/main" id="{2D5F0A54-CFFE-421E-BE49-2BCDCAFA87AB}"/>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Power Consumption</a:t>
                </a:r>
              </a:p>
            </p:txBody>
          </p:sp>
        </p:grpSp>
        <p:grpSp>
          <p:nvGrpSpPr>
            <p:cNvPr id="62" name="Group 29">
              <a:extLst>
                <a:ext uri="{FF2B5EF4-FFF2-40B4-BE49-F238E27FC236}">
                  <a16:creationId xmlns:a16="http://schemas.microsoft.com/office/drawing/2014/main" id="{B03AE3D7-CF14-480D-A6D4-D47E893EB96E}"/>
                </a:ext>
              </a:extLst>
            </p:cNvPr>
            <p:cNvGrpSpPr/>
            <p:nvPr/>
          </p:nvGrpSpPr>
          <p:grpSpPr>
            <a:xfrm>
              <a:off x="19906325" y="0"/>
              <a:ext cx="4477675" cy="1734517"/>
              <a:chOff x="0" y="0"/>
              <a:chExt cx="812800" cy="314854"/>
            </a:xfrm>
          </p:grpSpPr>
          <p:sp>
            <p:nvSpPr>
              <p:cNvPr id="63" name="Freeform 30">
                <a:extLst>
                  <a:ext uri="{FF2B5EF4-FFF2-40B4-BE49-F238E27FC236}">
                    <a16:creationId xmlns:a16="http://schemas.microsoft.com/office/drawing/2014/main" id="{9478DE68-EA00-471A-96A8-061B67C4F732}"/>
                  </a:ext>
                </a:extLst>
              </p:cNvPr>
              <p:cNvSpPr/>
              <p:nvPr/>
            </p:nvSpPr>
            <p:spPr>
              <a:xfrm>
                <a:off x="0" y="0"/>
                <a:ext cx="812800" cy="314854"/>
              </a:xfrm>
              <a:custGeom>
                <a:avLst/>
                <a:gdLst/>
                <a:ahLst/>
                <a:cxnLst/>
                <a:rect l="l" t="t" r="r" b="b"/>
                <a:pathLst>
                  <a:path w="812800" h="314854">
                    <a:moveTo>
                      <a:pt x="0" y="0"/>
                    </a:moveTo>
                    <a:lnTo>
                      <a:pt x="609600" y="0"/>
                    </a:lnTo>
                    <a:lnTo>
                      <a:pt x="812800" y="157427"/>
                    </a:lnTo>
                    <a:lnTo>
                      <a:pt x="609600" y="314854"/>
                    </a:lnTo>
                    <a:lnTo>
                      <a:pt x="0" y="314854"/>
                    </a:lnTo>
                    <a:lnTo>
                      <a:pt x="203200" y="157427"/>
                    </a:lnTo>
                    <a:lnTo>
                      <a:pt x="0" y="0"/>
                    </a:lnTo>
                    <a:close/>
                  </a:path>
                </a:pathLst>
              </a:custGeom>
              <a:solidFill>
                <a:srgbClr val="262626"/>
              </a:solidFill>
            </p:spPr>
          </p:sp>
          <p:sp>
            <p:nvSpPr>
              <p:cNvPr id="64" name="TextBox 31">
                <a:extLst>
                  <a:ext uri="{FF2B5EF4-FFF2-40B4-BE49-F238E27FC236}">
                    <a16:creationId xmlns:a16="http://schemas.microsoft.com/office/drawing/2014/main" id="{E8837801-EC68-42AE-8040-61B1F525E5A3}"/>
                  </a:ext>
                </a:extLst>
              </p:cNvPr>
              <p:cNvSpPr txBox="1"/>
              <p:nvPr/>
            </p:nvSpPr>
            <p:spPr>
              <a:xfrm>
                <a:off x="177800" y="-38100"/>
                <a:ext cx="558800" cy="444500"/>
              </a:xfrm>
              <a:prstGeom prst="rect">
                <a:avLst/>
              </a:prstGeom>
            </p:spPr>
            <p:txBody>
              <a:bodyPr lIns="50800" tIns="50800" rIns="50800" bIns="50800" rtlCol="0" anchor="ctr"/>
              <a:lstStyle/>
              <a:p>
                <a:pPr algn="ctr">
                  <a:lnSpc>
                    <a:spcPts val="2659"/>
                  </a:lnSpc>
                </a:pPr>
                <a:r>
                  <a:rPr lang="en-US" sz="1899">
                    <a:solidFill>
                      <a:srgbClr val="FFFFFF"/>
                    </a:solidFill>
                    <a:latin typeface="Canva Sans"/>
                  </a:rPr>
                  <a:t>Conclusion</a:t>
                </a:r>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918</TotalTime>
  <Words>814</Words>
  <Application>Microsoft Office PowerPoint</Application>
  <PresentationFormat>Custom</PresentationFormat>
  <Paragraphs>165</Paragraphs>
  <Slides>16</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Genty Sans Bold</vt:lpstr>
      <vt:lpstr>Canva Sans Bold</vt:lpstr>
      <vt:lpstr>Genty Sans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 IIT</dc:title>
  <cp:lastModifiedBy>UTKARSH PANDEY</cp:lastModifiedBy>
  <cp:revision>16</cp:revision>
  <dcterms:created xsi:type="dcterms:W3CDTF">2006-08-16T00:00:00Z</dcterms:created>
  <dcterms:modified xsi:type="dcterms:W3CDTF">2023-03-22T21:36:45Z</dcterms:modified>
  <dc:identifier>DAFZsXJGp2M</dc:identifier>
</cp:coreProperties>
</file>